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drawings/drawing3.xml" ContentType="application/vnd.openxmlformats-officedocument.drawingml.chartshap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Default Extension="emf" ContentType="image/x-emf"/>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charts/chart8.xml" ContentType="application/vnd.openxmlformats-officedocument.drawingml.chart+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charts/chart4.xml" ContentType="application/vnd.openxmlformats-officedocument.drawingml.chart+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rawings/drawing4.xml" ContentType="application/vnd.openxmlformats-officedocument.drawingml.chartshape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xls" ContentType="application/vnd.ms-exce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rawings/drawing5.xml" ContentType="application/vnd.openxmlformats-officedocument.drawingml.chartshapes+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rawings/drawing1.xml" ContentType="application/vnd.openxmlformats-officedocument.drawingml.chartshapes+xml"/>
  <Override PartName="/ppt/notesSlides/notesSlide19.xml" ContentType="application/vnd.openxmlformats-officedocument.presentationml.notesSlide+xml"/>
  <Override PartName="/ppt/diagrams/drawing1.xml" ContentType="application/vnd.ms-office.drawingml.diagramDrawing+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diagrams/data1.xml" ContentType="application/vnd.openxmlformats-officedocument.drawingml.diagramData+xml"/>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rawings/drawing2.xml" ContentType="application/vnd.openxmlformats-officedocument.drawingml.chartshape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7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332" r:id="rId24"/>
    <p:sldId id="277" r:id="rId25"/>
    <p:sldId id="278" r:id="rId26"/>
    <p:sldId id="276" r:id="rId27"/>
    <p:sldId id="279" r:id="rId28"/>
    <p:sldId id="333" r:id="rId29"/>
    <p:sldId id="280" r:id="rId30"/>
    <p:sldId id="281" r:id="rId31"/>
    <p:sldId id="282" r:id="rId32"/>
    <p:sldId id="283" r:id="rId33"/>
    <p:sldId id="284" r:id="rId34"/>
    <p:sldId id="285" r:id="rId35"/>
    <p:sldId id="334" r:id="rId36"/>
    <p:sldId id="287" r:id="rId37"/>
    <p:sldId id="286" r:id="rId38"/>
    <p:sldId id="288" r:id="rId39"/>
    <p:sldId id="335" r:id="rId40"/>
    <p:sldId id="289" r:id="rId41"/>
    <p:sldId id="290" r:id="rId42"/>
    <p:sldId id="291" r:id="rId43"/>
    <p:sldId id="292" r:id="rId44"/>
    <p:sldId id="293" r:id="rId45"/>
    <p:sldId id="295" r:id="rId46"/>
    <p:sldId id="296" r:id="rId47"/>
    <p:sldId id="336" r:id="rId48"/>
    <p:sldId id="297" r:id="rId49"/>
    <p:sldId id="298" r:id="rId50"/>
    <p:sldId id="299" r:id="rId51"/>
    <p:sldId id="300" r:id="rId52"/>
    <p:sldId id="305" r:id="rId53"/>
    <p:sldId id="306" r:id="rId54"/>
    <p:sldId id="307" r:id="rId55"/>
    <p:sldId id="337"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7F6D"/>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2180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 Type="http://schemas.openxmlformats.org/officeDocument/2006/relationships/slide" Target="slides/slide4.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92.168.0.9\user\pateln\Preso\Petroleum%20Demand.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192.168.0.9\user\pateln\Preso\Petroleum%20Demand.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192.168.0.9\user\pateln\Preso\ROC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pateln\Local%20Settings\Temporary%20Internet%20Files\Content.Outlook\3I6ZPLBV\Refinery%20Sales%20_%201990.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http://tonto.eia.doe.gov/dnav/pet/xls/PET_PRI_SPT_S1_M.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92.168.0.9\tmc\Speeches_Presentations\JRA\NYEnergyForum2010\Asia%20Graph2.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npatel\AppData\Local\Temp\2h5eoc3u.tmp\PET_PRI_SPT_S1_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9"/>
  <c:chart>
    <c:plotArea>
      <c:layout>
        <c:manualLayout>
          <c:layoutTarget val="inner"/>
          <c:xMode val="edge"/>
          <c:yMode val="edge"/>
          <c:x val="0.21060440674529446"/>
          <c:y val="4.8611013591453894E-2"/>
          <c:w val="0.59166666666666667"/>
          <c:h val="0.69791666666666663"/>
        </c:manualLayout>
      </c:layout>
      <c:lineChart>
        <c:grouping val="standard"/>
        <c:ser>
          <c:idx val="1"/>
          <c:order val="1"/>
          <c:tx>
            <c:strRef>
              <c:f>Sheet1!$D$51</c:f>
              <c:strCache>
                <c:ptCount val="1"/>
                <c:pt idx="0">
                  <c:v>World</c:v>
                </c:pt>
              </c:strCache>
            </c:strRef>
          </c:tx>
          <c:spPr>
            <a:ln>
              <a:solidFill>
                <a:schemeClr val="accent1">
                  <a:lumMod val="40000"/>
                  <a:lumOff val="60000"/>
                </a:schemeClr>
              </a:solidFill>
            </a:ln>
          </c:spPr>
          <c:marker>
            <c:symbol val="none"/>
          </c:marker>
          <c:cat>
            <c:numRef>
              <c:f>Sheet1!$B$52:$B$56</c:f>
              <c:numCache>
                <c:formatCode>yyyy</c:formatCode>
                <c:ptCount val="5"/>
                <c:pt idx="0">
                  <c:v>38353</c:v>
                </c:pt>
                <c:pt idx="1">
                  <c:v>38718</c:v>
                </c:pt>
                <c:pt idx="2">
                  <c:v>39083</c:v>
                </c:pt>
                <c:pt idx="3">
                  <c:v>39448</c:v>
                </c:pt>
                <c:pt idx="4">
                  <c:v>39814</c:v>
                </c:pt>
              </c:numCache>
            </c:numRef>
          </c:cat>
          <c:val>
            <c:numRef>
              <c:f>Sheet1!$D$52:$D$56</c:f>
              <c:numCache>
                <c:formatCode>#,##0_);\(#,##0\)</c:formatCode>
                <c:ptCount val="5"/>
                <c:pt idx="0">
                  <c:v>83064</c:v>
                </c:pt>
                <c:pt idx="1">
                  <c:v>83796</c:v>
                </c:pt>
                <c:pt idx="2">
                  <c:v>84877</c:v>
                </c:pt>
                <c:pt idx="3">
                  <c:v>84534</c:v>
                </c:pt>
                <c:pt idx="4">
                  <c:v>82879</c:v>
                </c:pt>
              </c:numCache>
            </c:numRef>
          </c:val>
        </c:ser>
        <c:marker val="1"/>
        <c:axId val="57846784"/>
        <c:axId val="60224640"/>
      </c:lineChart>
      <c:lineChart>
        <c:grouping val="standard"/>
        <c:ser>
          <c:idx val="0"/>
          <c:order val="0"/>
          <c:tx>
            <c:strRef>
              <c:f>Sheet1!$C$51</c:f>
              <c:strCache>
                <c:ptCount val="1"/>
                <c:pt idx="0">
                  <c:v>U.S</c:v>
                </c:pt>
              </c:strCache>
            </c:strRef>
          </c:tx>
          <c:cat>
            <c:numRef>
              <c:f>Sheet1!$B$52:$B$56</c:f>
              <c:numCache>
                <c:formatCode>yyyy</c:formatCode>
                <c:ptCount val="5"/>
                <c:pt idx="0">
                  <c:v>38353</c:v>
                </c:pt>
                <c:pt idx="1">
                  <c:v>38718</c:v>
                </c:pt>
                <c:pt idx="2">
                  <c:v>39083</c:v>
                </c:pt>
                <c:pt idx="3">
                  <c:v>39448</c:v>
                </c:pt>
                <c:pt idx="4">
                  <c:v>39814</c:v>
                </c:pt>
              </c:numCache>
            </c:numRef>
          </c:cat>
          <c:val>
            <c:numRef>
              <c:f>Sheet1!$C$52:$C$56</c:f>
              <c:numCache>
                <c:formatCode>#,##0_);\(#,##0\)</c:formatCode>
                <c:ptCount val="5"/>
                <c:pt idx="0">
                  <c:v>20802</c:v>
                </c:pt>
                <c:pt idx="1">
                  <c:v>20687</c:v>
                </c:pt>
                <c:pt idx="2">
                  <c:v>20680</c:v>
                </c:pt>
                <c:pt idx="3">
                  <c:v>19498</c:v>
                </c:pt>
                <c:pt idx="4">
                  <c:v>18677</c:v>
                </c:pt>
              </c:numCache>
            </c:numRef>
          </c:val>
        </c:ser>
        <c:marker val="1"/>
        <c:axId val="60226560"/>
        <c:axId val="60314368"/>
      </c:lineChart>
      <c:dateAx>
        <c:axId val="57846784"/>
        <c:scaling>
          <c:orientation val="minMax"/>
        </c:scaling>
        <c:axPos val="b"/>
        <c:numFmt formatCode="yyyy" sourceLinked="0"/>
        <c:majorTickMark val="none"/>
        <c:tickLblPos val="nextTo"/>
        <c:crossAx val="60224640"/>
        <c:crosses val="autoZero"/>
        <c:auto val="1"/>
        <c:lblOffset val="100"/>
      </c:dateAx>
      <c:valAx>
        <c:axId val="60224640"/>
        <c:scaling>
          <c:orientation val="minMax"/>
        </c:scaling>
        <c:axPos val="l"/>
        <c:majorGridlines/>
        <c:title>
          <c:tx>
            <c:rich>
              <a:bodyPr/>
              <a:lstStyle/>
              <a:p>
                <a:pPr>
                  <a:defRPr/>
                </a:pPr>
                <a:r>
                  <a:rPr lang="en-US"/>
                  <a:t>kbd</a:t>
                </a:r>
              </a:p>
            </c:rich>
          </c:tx>
        </c:title>
        <c:numFmt formatCode="#,##0_);\(#,##0\)" sourceLinked="1"/>
        <c:majorTickMark val="none"/>
        <c:tickLblPos val="nextTo"/>
        <c:crossAx val="57846784"/>
        <c:crosses val="autoZero"/>
        <c:crossBetween val="between"/>
        <c:majorUnit val="1000"/>
      </c:valAx>
      <c:dateAx>
        <c:axId val="60226560"/>
        <c:scaling>
          <c:orientation val="minMax"/>
        </c:scaling>
        <c:delete val="1"/>
        <c:axPos val="b"/>
        <c:numFmt formatCode="yyyy" sourceLinked="1"/>
        <c:tickLblPos val="none"/>
        <c:crossAx val="60314368"/>
        <c:crosses val="autoZero"/>
        <c:auto val="1"/>
        <c:lblOffset val="100"/>
      </c:dateAx>
      <c:valAx>
        <c:axId val="60314368"/>
        <c:scaling>
          <c:orientation val="minMax"/>
        </c:scaling>
        <c:axPos val="r"/>
        <c:title>
          <c:tx>
            <c:rich>
              <a:bodyPr rot="-5400000" vert="horz"/>
              <a:lstStyle/>
              <a:p>
                <a:pPr>
                  <a:defRPr/>
                </a:pPr>
                <a:r>
                  <a:rPr lang="en-US"/>
                  <a:t> kbd</a:t>
                </a:r>
              </a:p>
            </c:rich>
          </c:tx>
        </c:title>
        <c:numFmt formatCode="#,##0_);\(#,##0\)" sourceLinked="1"/>
        <c:tickLblPos val="nextTo"/>
        <c:crossAx val="60226560"/>
        <c:crosses val="max"/>
        <c:crossBetween val="between"/>
        <c:majorUnit val="800"/>
      </c:valAx>
    </c:plotArea>
    <c:legend>
      <c:legendPos val="b"/>
    </c:legend>
    <c:plotVisOnly val="1"/>
    <c:dispBlanksAs val="gap"/>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manualLayout>
          <c:layoutTarget val="inner"/>
          <c:xMode val="edge"/>
          <c:yMode val="edge"/>
          <c:x val="0.20416666666666666"/>
          <c:y val="4.8611111111111112E-2"/>
          <c:w val="0.59166666666666656"/>
          <c:h val="0.69791666666666652"/>
        </c:manualLayout>
      </c:layout>
      <c:lineChart>
        <c:grouping val="standard"/>
        <c:ser>
          <c:idx val="1"/>
          <c:order val="1"/>
          <c:tx>
            <c:strRef>
              <c:f>Sheet1!$D$75</c:f>
              <c:strCache>
                <c:ptCount val="1"/>
                <c:pt idx="0">
                  <c:v>World</c:v>
                </c:pt>
              </c:strCache>
            </c:strRef>
          </c:tx>
          <c:spPr>
            <a:ln>
              <a:solidFill>
                <a:schemeClr val="accent1">
                  <a:lumMod val="40000"/>
                  <a:lumOff val="60000"/>
                </a:schemeClr>
              </a:solidFill>
            </a:ln>
          </c:spPr>
          <c:marker>
            <c:symbol val="none"/>
          </c:marker>
          <c:cat>
            <c:numRef>
              <c:f>Sheet1!$B$76:$B$80</c:f>
              <c:numCache>
                <c:formatCode>yyyy</c:formatCode>
                <c:ptCount val="5"/>
                <c:pt idx="0">
                  <c:v>38353</c:v>
                </c:pt>
                <c:pt idx="1">
                  <c:v>38718</c:v>
                </c:pt>
                <c:pt idx="2">
                  <c:v>39083</c:v>
                </c:pt>
                <c:pt idx="3">
                  <c:v>39448</c:v>
                </c:pt>
                <c:pt idx="4">
                  <c:v>39814</c:v>
                </c:pt>
              </c:numCache>
            </c:numRef>
          </c:cat>
          <c:val>
            <c:numRef>
              <c:f>Sheet1!$D$76:$D$80</c:f>
              <c:numCache>
                <c:formatCode>#,##0_);\(#,##0\)</c:formatCode>
                <c:ptCount val="5"/>
                <c:pt idx="0">
                  <c:v>85127</c:v>
                </c:pt>
                <c:pt idx="1">
                  <c:v>85179</c:v>
                </c:pt>
                <c:pt idx="2">
                  <c:v>85309</c:v>
                </c:pt>
                <c:pt idx="3">
                  <c:v>85604</c:v>
                </c:pt>
                <c:pt idx="4">
                  <c:v>87223</c:v>
                </c:pt>
              </c:numCache>
            </c:numRef>
          </c:val>
        </c:ser>
        <c:marker val="1"/>
        <c:axId val="60373632"/>
        <c:axId val="60375424"/>
      </c:lineChart>
      <c:lineChart>
        <c:grouping val="standard"/>
        <c:ser>
          <c:idx val="0"/>
          <c:order val="0"/>
          <c:tx>
            <c:strRef>
              <c:f>Sheet1!$C$75</c:f>
              <c:strCache>
                <c:ptCount val="1"/>
                <c:pt idx="0">
                  <c:v>U.S</c:v>
                </c:pt>
              </c:strCache>
            </c:strRef>
          </c:tx>
          <c:cat>
            <c:numRef>
              <c:f>Sheet1!$B$76:$B$80</c:f>
              <c:numCache>
                <c:formatCode>yyyy</c:formatCode>
                <c:ptCount val="5"/>
                <c:pt idx="0">
                  <c:v>38353</c:v>
                </c:pt>
                <c:pt idx="1">
                  <c:v>38718</c:v>
                </c:pt>
                <c:pt idx="2">
                  <c:v>39083</c:v>
                </c:pt>
                <c:pt idx="3">
                  <c:v>39448</c:v>
                </c:pt>
                <c:pt idx="4">
                  <c:v>39814</c:v>
                </c:pt>
              </c:numCache>
            </c:numRef>
          </c:cat>
          <c:val>
            <c:numRef>
              <c:f>Sheet1!$C$76:$C$80</c:f>
              <c:numCache>
                <c:formatCode>#,##0_);\(#,##0\)</c:formatCode>
                <c:ptCount val="5"/>
                <c:pt idx="0">
                  <c:v>17126</c:v>
                </c:pt>
                <c:pt idx="1">
                  <c:v>17273</c:v>
                </c:pt>
                <c:pt idx="2">
                  <c:v>17447</c:v>
                </c:pt>
                <c:pt idx="3">
                  <c:v>17380</c:v>
                </c:pt>
                <c:pt idx="4">
                  <c:v>17763</c:v>
                </c:pt>
              </c:numCache>
            </c:numRef>
          </c:val>
        </c:ser>
        <c:marker val="1"/>
        <c:axId val="60377344"/>
        <c:axId val="60387328"/>
      </c:lineChart>
      <c:dateAx>
        <c:axId val="60373632"/>
        <c:scaling>
          <c:orientation val="minMax"/>
        </c:scaling>
        <c:axPos val="b"/>
        <c:numFmt formatCode="yyyy" sourceLinked="0"/>
        <c:majorTickMark val="none"/>
        <c:tickLblPos val="nextTo"/>
        <c:crossAx val="60375424"/>
        <c:crosses val="autoZero"/>
        <c:auto val="1"/>
        <c:lblOffset val="100"/>
      </c:dateAx>
      <c:valAx>
        <c:axId val="60375424"/>
        <c:scaling>
          <c:orientation val="minMax"/>
        </c:scaling>
        <c:axPos val="l"/>
        <c:majorGridlines/>
        <c:title>
          <c:tx>
            <c:rich>
              <a:bodyPr/>
              <a:lstStyle/>
              <a:p>
                <a:pPr>
                  <a:defRPr/>
                </a:pPr>
                <a:r>
                  <a:rPr lang="en-US"/>
                  <a:t>kbd</a:t>
                </a:r>
              </a:p>
            </c:rich>
          </c:tx>
        </c:title>
        <c:numFmt formatCode="#,##0_);\(#,##0\)" sourceLinked="1"/>
        <c:majorTickMark val="none"/>
        <c:tickLblPos val="nextTo"/>
        <c:crossAx val="60373632"/>
        <c:crosses val="autoZero"/>
        <c:crossBetween val="between"/>
        <c:majorUnit val="1000"/>
      </c:valAx>
      <c:dateAx>
        <c:axId val="60377344"/>
        <c:scaling>
          <c:orientation val="minMax"/>
        </c:scaling>
        <c:delete val="1"/>
        <c:axPos val="b"/>
        <c:numFmt formatCode="yyyy" sourceLinked="1"/>
        <c:tickLblPos val="none"/>
        <c:crossAx val="60387328"/>
        <c:crosses val="autoZero"/>
        <c:auto val="1"/>
        <c:lblOffset val="100"/>
      </c:dateAx>
      <c:valAx>
        <c:axId val="60387328"/>
        <c:scaling>
          <c:orientation val="minMax"/>
          <c:min val="17000"/>
        </c:scaling>
        <c:axPos val="r"/>
        <c:title>
          <c:tx>
            <c:rich>
              <a:bodyPr rot="-5400000" vert="horz"/>
              <a:lstStyle/>
              <a:p>
                <a:pPr>
                  <a:defRPr/>
                </a:pPr>
                <a:r>
                  <a:rPr lang="en-US"/>
                  <a:t> kbd</a:t>
                </a:r>
              </a:p>
            </c:rich>
          </c:tx>
        </c:title>
        <c:numFmt formatCode="#,##0_);\(#,##0\)" sourceLinked="1"/>
        <c:tickLblPos val="nextTo"/>
        <c:crossAx val="60377344"/>
        <c:crosses val="max"/>
        <c:crossBetween val="between"/>
        <c:majorUnit val="250"/>
      </c:valAx>
    </c:plotArea>
    <c:legend>
      <c:legendPos val="b"/>
    </c:legend>
    <c:plotVisOnly val="1"/>
    <c:dispBlanksAs val="gap"/>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1"/>
  <c:chart>
    <c:plotArea>
      <c:layout/>
      <c:lineChart>
        <c:grouping val="standard"/>
        <c:ser>
          <c:idx val="0"/>
          <c:order val="0"/>
          <c:tx>
            <c:strRef>
              <c:f>Sheet3!$B$7</c:f>
              <c:strCache>
                <c:ptCount val="1"/>
                <c:pt idx="0">
                  <c:v>Return on Invested Captal</c:v>
                </c:pt>
              </c:strCache>
            </c:strRef>
          </c:tx>
          <c:marker>
            <c:symbol val="none"/>
          </c:marker>
          <c:cat>
            <c:strRef>
              <c:f>Sheet3!$C$6:$Z$6</c:f>
              <c:strCache>
                <c:ptCount val="24"/>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strCache>
            </c:strRef>
          </c:cat>
          <c:val>
            <c:numRef>
              <c:f>Sheet3!$C$7:$Z$7</c:f>
              <c:numCache>
                <c:formatCode>0%</c:formatCode>
                <c:ptCount val="24"/>
                <c:pt idx="0">
                  <c:v>7.1784913778602619E-2</c:v>
                </c:pt>
                <c:pt idx="1">
                  <c:v>7.4711534378550104E-2</c:v>
                </c:pt>
                <c:pt idx="2">
                  <c:v>9.8061472504473696E-2</c:v>
                </c:pt>
                <c:pt idx="3">
                  <c:v>9.8040059381614766E-2</c:v>
                </c:pt>
                <c:pt idx="4">
                  <c:v>4.3840007472857045E-2</c:v>
                </c:pt>
                <c:pt idx="5">
                  <c:v>5.9689830099745184E-2</c:v>
                </c:pt>
                <c:pt idx="6">
                  <c:v>4.8355205944806932E-2</c:v>
                </c:pt>
                <c:pt idx="7">
                  <c:v>3.0549627256551012E-3</c:v>
                </c:pt>
                <c:pt idx="8">
                  <c:v>6.5330148417815592E-2</c:v>
                </c:pt>
                <c:pt idx="9">
                  <c:v>4.5017302680751985E-2</c:v>
                </c:pt>
                <c:pt idx="10">
                  <c:v>2.9278541803099786E-2</c:v>
                </c:pt>
                <c:pt idx="11">
                  <c:v>0.14035363046662491</c:v>
                </c:pt>
                <c:pt idx="12">
                  <c:v>0.11474536273440077</c:v>
                </c:pt>
                <c:pt idx="13">
                  <c:v>5.1431801055011502E-2</c:v>
                </c:pt>
                <c:pt idx="14">
                  <c:v>1.9535306334371755E-2</c:v>
                </c:pt>
                <c:pt idx="15">
                  <c:v>-4.3690515260912371E-3</c:v>
                </c:pt>
                <c:pt idx="16">
                  <c:v>3.3829906842274396E-2</c:v>
                </c:pt>
                <c:pt idx="17">
                  <c:v>3.5584786298410741E-2</c:v>
                </c:pt>
                <c:pt idx="18">
                  <c:v>9.9527830567583842E-3</c:v>
                </c:pt>
                <c:pt idx="19">
                  <c:v>4.3607973808093933E-2</c:v>
                </c:pt>
                <c:pt idx="20">
                  <c:v>6.5851124727033819E-2</c:v>
                </c:pt>
                <c:pt idx="21">
                  <c:v>7.9018529125761225E-2</c:v>
                </c:pt>
                <c:pt idx="22">
                  <c:v>6.5428575256930813E-2</c:v>
                </c:pt>
                <c:pt idx="23">
                  <c:v>9.6424524738763728E-2</c:v>
                </c:pt>
              </c:numCache>
            </c:numRef>
          </c:val>
        </c:ser>
        <c:ser>
          <c:idx val="1"/>
          <c:order val="1"/>
          <c:tx>
            <c:strRef>
              <c:f>Sheet3!$B$8</c:f>
              <c:strCache>
                <c:ptCount val="1"/>
                <c:pt idx="0">
                  <c:v>Avg.</c:v>
                </c:pt>
              </c:strCache>
            </c:strRef>
          </c:tx>
          <c:spPr>
            <a:ln>
              <a:solidFill>
                <a:schemeClr val="accent1">
                  <a:lumMod val="40000"/>
                  <a:lumOff val="60000"/>
                </a:schemeClr>
              </a:solidFill>
            </a:ln>
          </c:spPr>
          <c:marker>
            <c:symbol val="none"/>
          </c:marker>
          <c:cat>
            <c:strRef>
              <c:f>Sheet3!$C$6:$Z$6</c:f>
              <c:strCache>
                <c:ptCount val="24"/>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strCache>
            </c:strRef>
          </c:cat>
          <c:val>
            <c:numRef>
              <c:f>Sheet3!$C$8:$Z$8</c:f>
              <c:numCache>
                <c:formatCode>0%</c:formatCode>
                <c:ptCount val="24"/>
                <c:pt idx="0">
                  <c:v>8.0730966791123487E-2</c:v>
                </c:pt>
                <c:pt idx="1">
                  <c:v>8.0730966791123487E-2</c:v>
                </c:pt>
                <c:pt idx="2">
                  <c:v>8.0730966791123487E-2</c:v>
                </c:pt>
                <c:pt idx="3">
                  <c:v>8.0730966791123487E-2</c:v>
                </c:pt>
                <c:pt idx="4">
                  <c:v>8.0730966791123487E-2</c:v>
                </c:pt>
                <c:pt idx="5">
                  <c:v>8.0730966791123487E-2</c:v>
                </c:pt>
                <c:pt idx="6">
                  <c:v>8.0730966791123487E-2</c:v>
                </c:pt>
                <c:pt idx="7">
                  <c:v>8.0730966791123487E-2</c:v>
                </c:pt>
                <c:pt idx="8">
                  <c:v>8.0730966791123487E-2</c:v>
                </c:pt>
                <c:pt idx="9">
                  <c:v>8.0730966791123487E-2</c:v>
                </c:pt>
                <c:pt idx="10">
                  <c:v>8.0730966791123487E-2</c:v>
                </c:pt>
                <c:pt idx="11">
                  <c:v>8.0730966791123487E-2</c:v>
                </c:pt>
                <c:pt idx="12">
                  <c:v>8.0730966791123487E-2</c:v>
                </c:pt>
                <c:pt idx="13">
                  <c:v>8.0730966791123487E-2</c:v>
                </c:pt>
                <c:pt idx="14">
                  <c:v>8.0730966791123487E-2</c:v>
                </c:pt>
                <c:pt idx="15">
                  <c:v>8.0730966791123487E-2</c:v>
                </c:pt>
                <c:pt idx="16">
                  <c:v>8.0730966791123487E-2</c:v>
                </c:pt>
                <c:pt idx="17">
                  <c:v>8.0730966791123487E-2</c:v>
                </c:pt>
                <c:pt idx="18">
                  <c:v>8.0730966791123487E-2</c:v>
                </c:pt>
                <c:pt idx="19">
                  <c:v>8.0730966791123487E-2</c:v>
                </c:pt>
                <c:pt idx="20">
                  <c:v>8.0730966791123487E-2</c:v>
                </c:pt>
                <c:pt idx="21">
                  <c:v>8.0730966791123487E-2</c:v>
                </c:pt>
                <c:pt idx="22">
                  <c:v>8.0730966791123487E-2</c:v>
                </c:pt>
                <c:pt idx="23">
                  <c:v>8.0730966791123487E-2</c:v>
                </c:pt>
              </c:numCache>
            </c:numRef>
          </c:val>
        </c:ser>
        <c:marker val="1"/>
        <c:axId val="60782080"/>
        <c:axId val="60783616"/>
      </c:lineChart>
      <c:catAx>
        <c:axId val="60782080"/>
        <c:scaling>
          <c:orientation val="minMax"/>
        </c:scaling>
        <c:axPos val="b"/>
        <c:tickLblPos val="low"/>
        <c:crossAx val="60783616"/>
        <c:crosses val="autoZero"/>
        <c:auto val="1"/>
        <c:lblAlgn val="ctr"/>
        <c:lblOffset val="100"/>
        <c:tickLblSkip val="2"/>
        <c:tickMarkSkip val="2"/>
      </c:catAx>
      <c:valAx>
        <c:axId val="60783616"/>
        <c:scaling>
          <c:orientation val="minMax"/>
        </c:scaling>
        <c:axPos val="l"/>
        <c:majorGridlines/>
        <c:numFmt formatCode="0%" sourceLinked="1"/>
        <c:tickLblPos val="low"/>
        <c:crossAx val="60782080"/>
        <c:crosses val="autoZero"/>
        <c:crossBetween val="between"/>
        <c:majorUnit val="4.0000000000000022E-2"/>
      </c:valAx>
    </c:plotArea>
    <c:legend>
      <c:legendPos val="b"/>
      <c:layout>
        <c:manualLayout>
          <c:xMode val="edge"/>
          <c:yMode val="edge"/>
          <c:x val="3.716992125984251E-2"/>
          <c:y val="0.91613795097646611"/>
          <c:w val="0.94965999999999995"/>
          <c:h val="6.4631433782641592E-2"/>
        </c:manualLayout>
      </c:layout>
    </c:legend>
    <c:plotVisOnly val="1"/>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820806968267244"/>
          <c:y val="4.7491638795986835E-2"/>
          <c:w val="0.83774383412494513"/>
          <c:h val="0.80814104758644534"/>
        </c:manualLayout>
      </c:layout>
      <c:barChart>
        <c:barDir val="col"/>
        <c:grouping val="clustered"/>
        <c:ser>
          <c:idx val="0"/>
          <c:order val="0"/>
          <c:tx>
            <c:strRef>
              <c:f>Sheet1!$H$24</c:f>
              <c:strCache>
                <c:ptCount val="1"/>
                <c:pt idx="0">
                  <c:v>% of Replacement Cost</c:v>
                </c:pt>
              </c:strCache>
            </c:strRef>
          </c:tx>
          <c:cat>
            <c:numRef>
              <c:f>Sheet1!$G$25:$G$34</c:f>
              <c:numCache>
                <c:formatCode>0</c:formatCode>
                <c:ptCount val="10"/>
                <c:pt idx="0">
                  <c:v>1990</c:v>
                </c:pt>
                <c:pt idx="1">
                  <c:v>1991</c:v>
                </c:pt>
                <c:pt idx="2">
                  <c:v>1992</c:v>
                </c:pt>
                <c:pt idx="3">
                  <c:v>1993</c:v>
                </c:pt>
                <c:pt idx="4">
                  <c:v>1994</c:v>
                </c:pt>
                <c:pt idx="5">
                  <c:v>1995</c:v>
                </c:pt>
                <c:pt idx="6">
                  <c:v>1996</c:v>
                </c:pt>
                <c:pt idx="7">
                  <c:v>1997</c:v>
                </c:pt>
                <c:pt idx="8">
                  <c:v>1998</c:v>
                </c:pt>
                <c:pt idx="9">
                  <c:v>1999</c:v>
                </c:pt>
              </c:numCache>
            </c:numRef>
          </c:cat>
          <c:val>
            <c:numRef>
              <c:f>Sheet1!$H$25:$H$34</c:f>
              <c:numCache>
                <c:formatCode>#,##0</c:formatCode>
                <c:ptCount val="10"/>
                <c:pt idx="0">
                  <c:v>26.274509803921454</c:v>
                </c:pt>
                <c:pt idx="1">
                  <c:v>20.949720670390917</c:v>
                </c:pt>
                <c:pt idx="2">
                  <c:v>10.282371924162968</c:v>
                </c:pt>
                <c:pt idx="3">
                  <c:v>1.9233903830480839</c:v>
                </c:pt>
                <c:pt idx="4">
                  <c:v>8.0578512396694268</c:v>
                </c:pt>
                <c:pt idx="5">
                  <c:v>8.0256029426284368</c:v>
                </c:pt>
                <c:pt idx="6">
                  <c:v>13.3130409400441</c:v>
                </c:pt>
                <c:pt idx="7">
                  <c:v>12.004190989372848</c:v>
                </c:pt>
                <c:pt idx="8">
                  <c:v>22.609472743520989</c:v>
                </c:pt>
                <c:pt idx="9">
                  <c:v>15</c:v>
                </c:pt>
              </c:numCache>
            </c:numRef>
          </c:val>
        </c:ser>
        <c:axId val="60258176"/>
        <c:axId val="60259712"/>
      </c:barChart>
      <c:catAx>
        <c:axId val="60258176"/>
        <c:scaling>
          <c:orientation val="minMax"/>
        </c:scaling>
        <c:axPos val="b"/>
        <c:numFmt formatCode="0" sourceLinked="1"/>
        <c:majorTickMark val="none"/>
        <c:tickLblPos val="nextTo"/>
        <c:crossAx val="60259712"/>
        <c:crosses val="autoZero"/>
        <c:auto val="1"/>
        <c:lblAlgn val="ctr"/>
        <c:lblOffset val="100"/>
      </c:catAx>
      <c:valAx>
        <c:axId val="60259712"/>
        <c:scaling>
          <c:orientation val="minMax"/>
        </c:scaling>
        <c:axPos val="l"/>
        <c:majorGridlines/>
        <c:title>
          <c:tx>
            <c:rich>
              <a:bodyPr/>
              <a:lstStyle/>
              <a:p>
                <a:pPr>
                  <a:defRPr/>
                </a:pPr>
                <a:r>
                  <a:rPr lang="en-US"/>
                  <a:t>% of Replacement Cost</a:t>
                </a:r>
              </a:p>
            </c:rich>
          </c:tx>
        </c:title>
        <c:numFmt formatCode="#,##0" sourceLinked="1"/>
        <c:majorTickMark val="none"/>
        <c:tickLblPos val="nextTo"/>
        <c:crossAx val="60258176"/>
        <c:crosses val="autoZero"/>
        <c:crossBetween val="between"/>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lineChart>
        <c:grouping val="standard"/>
        <c:ser>
          <c:idx val="0"/>
          <c:order val="0"/>
          <c:tx>
            <c:strRef>
              <c:f>Sheet1!$B$1</c:f>
              <c:strCache>
                <c:ptCount val="1"/>
                <c:pt idx="0">
                  <c:v>Column1</c:v>
                </c:pt>
              </c:strCache>
            </c:strRef>
          </c:tx>
          <c:spPr>
            <a:ln w="44450"/>
          </c:spPr>
          <c:marker>
            <c:symbol val="none"/>
          </c:marker>
          <c:cat>
            <c:numRef>
              <c:f>Sheet1!$A$2:$A$12</c:f>
              <c:numCache>
                <c:formatCode>General</c:formatCode>
                <c:ptCount val="11"/>
                <c:pt idx="0">
                  <c:v>85</c:v>
                </c:pt>
                <c:pt idx="1">
                  <c:v>86</c:v>
                </c:pt>
                <c:pt idx="2">
                  <c:v>87</c:v>
                </c:pt>
                <c:pt idx="3">
                  <c:v>88</c:v>
                </c:pt>
                <c:pt idx="4">
                  <c:v>89</c:v>
                </c:pt>
                <c:pt idx="5">
                  <c:v>90</c:v>
                </c:pt>
                <c:pt idx="6">
                  <c:v>91</c:v>
                </c:pt>
                <c:pt idx="7">
                  <c:v>92</c:v>
                </c:pt>
                <c:pt idx="8">
                  <c:v>93</c:v>
                </c:pt>
                <c:pt idx="9">
                  <c:v>94</c:v>
                </c:pt>
                <c:pt idx="10">
                  <c:v>95</c:v>
                </c:pt>
              </c:numCache>
            </c:numRef>
          </c:cat>
          <c:val>
            <c:numRef>
              <c:f>Sheet1!$B$2:$B$12</c:f>
              <c:numCache>
                <c:formatCode>General</c:formatCode>
                <c:ptCount val="11"/>
                <c:pt idx="0">
                  <c:v>77.599999999999994</c:v>
                </c:pt>
                <c:pt idx="1">
                  <c:v>82.9</c:v>
                </c:pt>
                <c:pt idx="2">
                  <c:v>83.1</c:v>
                </c:pt>
                <c:pt idx="3">
                  <c:v>84.4</c:v>
                </c:pt>
                <c:pt idx="4">
                  <c:v>86.3</c:v>
                </c:pt>
                <c:pt idx="5">
                  <c:v>87.1</c:v>
                </c:pt>
                <c:pt idx="6">
                  <c:v>86</c:v>
                </c:pt>
                <c:pt idx="7">
                  <c:v>87.9</c:v>
                </c:pt>
                <c:pt idx="8">
                  <c:v>91.5</c:v>
                </c:pt>
                <c:pt idx="9">
                  <c:v>92.6</c:v>
                </c:pt>
                <c:pt idx="10">
                  <c:v>92</c:v>
                </c:pt>
              </c:numCache>
            </c:numRef>
          </c:val>
        </c:ser>
        <c:marker val="1"/>
        <c:axId val="102995072"/>
        <c:axId val="102996608"/>
      </c:lineChart>
      <c:catAx>
        <c:axId val="102995072"/>
        <c:scaling>
          <c:orientation val="minMax"/>
        </c:scaling>
        <c:axPos val="b"/>
        <c:numFmt formatCode="General" sourceLinked="1"/>
        <c:tickLblPos val="nextTo"/>
        <c:crossAx val="102996608"/>
        <c:crosses val="autoZero"/>
        <c:auto val="1"/>
        <c:lblAlgn val="ctr"/>
        <c:lblOffset val="100"/>
      </c:catAx>
      <c:valAx>
        <c:axId val="102996608"/>
        <c:scaling>
          <c:orientation val="minMax"/>
          <c:max val="100"/>
          <c:min val="74"/>
        </c:scaling>
        <c:axPos val="l"/>
        <c:majorGridlines/>
        <c:title>
          <c:tx>
            <c:rich>
              <a:bodyPr rot="-5400000" vert="horz"/>
              <a:lstStyle/>
              <a:p>
                <a:pPr>
                  <a:defRPr/>
                </a:pPr>
                <a:r>
                  <a:rPr lang="en-US" dirty="0" smtClean="0"/>
                  <a:t>Utilization Rate</a:t>
                </a:r>
                <a:endParaRPr lang="en-US" dirty="0"/>
              </a:p>
            </c:rich>
          </c:tx>
        </c:title>
        <c:numFmt formatCode="General" sourceLinked="1"/>
        <c:tickLblPos val="nextTo"/>
        <c:crossAx val="102995072"/>
        <c:crosses val="autoZero"/>
        <c:crossBetween val="between"/>
        <c:majorUnit val="4"/>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0"/>
  <c:chart>
    <c:plotArea>
      <c:layout/>
      <c:lineChart>
        <c:grouping val="standard"/>
        <c:ser>
          <c:idx val="0"/>
          <c:order val="0"/>
          <c:marker>
            <c:symbol val="none"/>
          </c:marker>
          <c:cat>
            <c:numRef>
              <c:f>[PET_PRI_SPT_S1_M.xls]Sheet1!$E$9:$E$292</c:f>
              <c:numCache>
                <c:formatCode>m/d/yyyy</c:formatCode>
                <c:ptCount val="284"/>
                <c:pt idx="0">
                  <c:v>31578</c:v>
                </c:pt>
                <c:pt idx="1">
                  <c:v>31608</c:v>
                </c:pt>
                <c:pt idx="2">
                  <c:v>31639</c:v>
                </c:pt>
                <c:pt idx="3">
                  <c:v>31670</c:v>
                </c:pt>
                <c:pt idx="4">
                  <c:v>31700</c:v>
                </c:pt>
                <c:pt idx="5">
                  <c:v>31731</c:v>
                </c:pt>
                <c:pt idx="6">
                  <c:v>31761</c:v>
                </c:pt>
                <c:pt idx="7">
                  <c:v>31792</c:v>
                </c:pt>
                <c:pt idx="8">
                  <c:v>31823</c:v>
                </c:pt>
                <c:pt idx="9">
                  <c:v>31851</c:v>
                </c:pt>
                <c:pt idx="10">
                  <c:v>31882</c:v>
                </c:pt>
                <c:pt idx="11">
                  <c:v>31912</c:v>
                </c:pt>
                <c:pt idx="12">
                  <c:v>31943</c:v>
                </c:pt>
                <c:pt idx="13">
                  <c:v>31973</c:v>
                </c:pt>
                <c:pt idx="14">
                  <c:v>32004</c:v>
                </c:pt>
                <c:pt idx="15">
                  <c:v>32035</c:v>
                </c:pt>
                <c:pt idx="16">
                  <c:v>32065</c:v>
                </c:pt>
                <c:pt idx="17">
                  <c:v>32096</c:v>
                </c:pt>
                <c:pt idx="18">
                  <c:v>32126</c:v>
                </c:pt>
                <c:pt idx="19">
                  <c:v>32157</c:v>
                </c:pt>
                <c:pt idx="20">
                  <c:v>32188</c:v>
                </c:pt>
                <c:pt idx="21">
                  <c:v>32217</c:v>
                </c:pt>
                <c:pt idx="22">
                  <c:v>32248</c:v>
                </c:pt>
                <c:pt idx="23">
                  <c:v>32278</c:v>
                </c:pt>
                <c:pt idx="24">
                  <c:v>32309</c:v>
                </c:pt>
                <c:pt idx="25">
                  <c:v>32339</c:v>
                </c:pt>
                <c:pt idx="26">
                  <c:v>32370</c:v>
                </c:pt>
                <c:pt idx="27">
                  <c:v>32401</c:v>
                </c:pt>
                <c:pt idx="28">
                  <c:v>32431</c:v>
                </c:pt>
                <c:pt idx="29">
                  <c:v>32462</c:v>
                </c:pt>
                <c:pt idx="30">
                  <c:v>32492</c:v>
                </c:pt>
                <c:pt idx="31">
                  <c:v>32523</c:v>
                </c:pt>
                <c:pt idx="32">
                  <c:v>32554</c:v>
                </c:pt>
                <c:pt idx="33">
                  <c:v>32582</c:v>
                </c:pt>
                <c:pt idx="34">
                  <c:v>32613</c:v>
                </c:pt>
                <c:pt idx="35">
                  <c:v>32643</c:v>
                </c:pt>
                <c:pt idx="36">
                  <c:v>32674</c:v>
                </c:pt>
                <c:pt idx="37">
                  <c:v>32704</c:v>
                </c:pt>
                <c:pt idx="38">
                  <c:v>32735</c:v>
                </c:pt>
                <c:pt idx="39">
                  <c:v>32766</c:v>
                </c:pt>
                <c:pt idx="40">
                  <c:v>32796</c:v>
                </c:pt>
                <c:pt idx="41">
                  <c:v>32827</c:v>
                </c:pt>
                <c:pt idx="42">
                  <c:v>32857</c:v>
                </c:pt>
                <c:pt idx="43">
                  <c:v>32888</c:v>
                </c:pt>
                <c:pt idx="44">
                  <c:v>32919</c:v>
                </c:pt>
                <c:pt idx="45">
                  <c:v>32947</c:v>
                </c:pt>
                <c:pt idx="46">
                  <c:v>32978</c:v>
                </c:pt>
                <c:pt idx="47">
                  <c:v>33008</c:v>
                </c:pt>
                <c:pt idx="48">
                  <c:v>33039</c:v>
                </c:pt>
                <c:pt idx="49">
                  <c:v>33069</c:v>
                </c:pt>
                <c:pt idx="50">
                  <c:v>33100</c:v>
                </c:pt>
                <c:pt idx="51">
                  <c:v>33131</c:v>
                </c:pt>
                <c:pt idx="52">
                  <c:v>33161</c:v>
                </c:pt>
                <c:pt idx="53">
                  <c:v>33192</c:v>
                </c:pt>
                <c:pt idx="54">
                  <c:v>33222</c:v>
                </c:pt>
                <c:pt idx="55">
                  <c:v>33253</c:v>
                </c:pt>
                <c:pt idx="56">
                  <c:v>33284</c:v>
                </c:pt>
                <c:pt idx="57">
                  <c:v>33312</c:v>
                </c:pt>
                <c:pt idx="58">
                  <c:v>33343</c:v>
                </c:pt>
                <c:pt idx="59">
                  <c:v>33373</c:v>
                </c:pt>
                <c:pt idx="60">
                  <c:v>33404</c:v>
                </c:pt>
                <c:pt idx="61">
                  <c:v>33434</c:v>
                </c:pt>
                <c:pt idx="62">
                  <c:v>33465</c:v>
                </c:pt>
                <c:pt idx="63">
                  <c:v>33496</c:v>
                </c:pt>
                <c:pt idx="64">
                  <c:v>33526</c:v>
                </c:pt>
                <c:pt idx="65">
                  <c:v>33557</c:v>
                </c:pt>
                <c:pt idx="66">
                  <c:v>33587</c:v>
                </c:pt>
                <c:pt idx="67">
                  <c:v>33618</c:v>
                </c:pt>
                <c:pt idx="68">
                  <c:v>33649</c:v>
                </c:pt>
                <c:pt idx="69">
                  <c:v>33678</c:v>
                </c:pt>
                <c:pt idx="70">
                  <c:v>33709</c:v>
                </c:pt>
                <c:pt idx="71">
                  <c:v>33739</c:v>
                </c:pt>
                <c:pt idx="72">
                  <c:v>33770</c:v>
                </c:pt>
                <c:pt idx="73">
                  <c:v>33800</c:v>
                </c:pt>
                <c:pt idx="74">
                  <c:v>33831</c:v>
                </c:pt>
                <c:pt idx="75">
                  <c:v>33862</c:v>
                </c:pt>
                <c:pt idx="76">
                  <c:v>33892</c:v>
                </c:pt>
                <c:pt idx="77">
                  <c:v>33923</c:v>
                </c:pt>
                <c:pt idx="78">
                  <c:v>33953</c:v>
                </c:pt>
                <c:pt idx="79">
                  <c:v>33984</c:v>
                </c:pt>
                <c:pt idx="80">
                  <c:v>34015</c:v>
                </c:pt>
                <c:pt idx="81">
                  <c:v>34043</c:v>
                </c:pt>
                <c:pt idx="82">
                  <c:v>34074</c:v>
                </c:pt>
                <c:pt idx="83">
                  <c:v>34104</c:v>
                </c:pt>
                <c:pt idx="84">
                  <c:v>34135</c:v>
                </c:pt>
                <c:pt idx="85">
                  <c:v>34165</c:v>
                </c:pt>
                <c:pt idx="86">
                  <c:v>34196</c:v>
                </c:pt>
                <c:pt idx="87">
                  <c:v>34227</c:v>
                </c:pt>
                <c:pt idx="88">
                  <c:v>34257</c:v>
                </c:pt>
                <c:pt idx="89">
                  <c:v>34288</c:v>
                </c:pt>
                <c:pt idx="90">
                  <c:v>34318</c:v>
                </c:pt>
                <c:pt idx="91">
                  <c:v>34349</c:v>
                </c:pt>
                <c:pt idx="92">
                  <c:v>34380</c:v>
                </c:pt>
                <c:pt idx="93">
                  <c:v>34408</c:v>
                </c:pt>
                <c:pt idx="94">
                  <c:v>34439</c:v>
                </c:pt>
                <c:pt idx="95">
                  <c:v>34469</c:v>
                </c:pt>
                <c:pt idx="96">
                  <c:v>34500</c:v>
                </c:pt>
                <c:pt idx="97">
                  <c:v>34530</c:v>
                </c:pt>
                <c:pt idx="98">
                  <c:v>34561</c:v>
                </c:pt>
                <c:pt idx="99">
                  <c:v>34592</c:v>
                </c:pt>
                <c:pt idx="100">
                  <c:v>34622</c:v>
                </c:pt>
                <c:pt idx="101">
                  <c:v>34653</c:v>
                </c:pt>
                <c:pt idx="102">
                  <c:v>34683</c:v>
                </c:pt>
                <c:pt idx="103">
                  <c:v>34714</c:v>
                </c:pt>
                <c:pt idx="104">
                  <c:v>34745</c:v>
                </c:pt>
                <c:pt idx="105">
                  <c:v>34773</c:v>
                </c:pt>
                <c:pt idx="106">
                  <c:v>34804</c:v>
                </c:pt>
                <c:pt idx="107">
                  <c:v>34834</c:v>
                </c:pt>
                <c:pt idx="108">
                  <c:v>34865</c:v>
                </c:pt>
                <c:pt idx="109">
                  <c:v>34895</c:v>
                </c:pt>
                <c:pt idx="110">
                  <c:v>34926</c:v>
                </c:pt>
                <c:pt idx="111">
                  <c:v>34957</c:v>
                </c:pt>
                <c:pt idx="112">
                  <c:v>34987</c:v>
                </c:pt>
                <c:pt idx="113">
                  <c:v>35018</c:v>
                </c:pt>
                <c:pt idx="114">
                  <c:v>35048</c:v>
                </c:pt>
                <c:pt idx="115">
                  <c:v>35079</c:v>
                </c:pt>
                <c:pt idx="116">
                  <c:v>35110</c:v>
                </c:pt>
                <c:pt idx="117">
                  <c:v>35139</c:v>
                </c:pt>
                <c:pt idx="118">
                  <c:v>35170</c:v>
                </c:pt>
                <c:pt idx="119">
                  <c:v>35200</c:v>
                </c:pt>
                <c:pt idx="120">
                  <c:v>35231</c:v>
                </c:pt>
                <c:pt idx="121">
                  <c:v>35261</c:v>
                </c:pt>
                <c:pt idx="122">
                  <c:v>35292</c:v>
                </c:pt>
                <c:pt idx="123">
                  <c:v>35323</c:v>
                </c:pt>
                <c:pt idx="124">
                  <c:v>35353</c:v>
                </c:pt>
                <c:pt idx="125">
                  <c:v>35384</c:v>
                </c:pt>
                <c:pt idx="126">
                  <c:v>35414</c:v>
                </c:pt>
                <c:pt idx="127">
                  <c:v>35445</c:v>
                </c:pt>
                <c:pt idx="128">
                  <c:v>35476</c:v>
                </c:pt>
                <c:pt idx="129">
                  <c:v>35504</c:v>
                </c:pt>
                <c:pt idx="130">
                  <c:v>35535</c:v>
                </c:pt>
                <c:pt idx="131">
                  <c:v>35565</c:v>
                </c:pt>
                <c:pt idx="132">
                  <c:v>35596</c:v>
                </c:pt>
                <c:pt idx="133">
                  <c:v>35626</c:v>
                </c:pt>
                <c:pt idx="134">
                  <c:v>35657</c:v>
                </c:pt>
                <c:pt idx="135">
                  <c:v>35688</c:v>
                </c:pt>
                <c:pt idx="136">
                  <c:v>35718</c:v>
                </c:pt>
                <c:pt idx="137">
                  <c:v>35749</c:v>
                </c:pt>
                <c:pt idx="138">
                  <c:v>35779</c:v>
                </c:pt>
                <c:pt idx="139">
                  <c:v>35810</c:v>
                </c:pt>
                <c:pt idx="140">
                  <c:v>35841</c:v>
                </c:pt>
                <c:pt idx="141">
                  <c:v>35869</c:v>
                </c:pt>
                <c:pt idx="142">
                  <c:v>35900</c:v>
                </c:pt>
                <c:pt idx="143">
                  <c:v>35930</c:v>
                </c:pt>
                <c:pt idx="144">
                  <c:v>35961</c:v>
                </c:pt>
                <c:pt idx="145">
                  <c:v>35991</c:v>
                </c:pt>
                <c:pt idx="146">
                  <c:v>36022</c:v>
                </c:pt>
                <c:pt idx="147">
                  <c:v>36053</c:v>
                </c:pt>
                <c:pt idx="148">
                  <c:v>36083</c:v>
                </c:pt>
                <c:pt idx="149">
                  <c:v>36114</c:v>
                </c:pt>
                <c:pt idx="150">
                  <c:v>36144</c:v>
                </c:pt>
                <c:pt idx="151">
                  <c:v>36175</c:v>
                </c:pt>
                <c:pt idx="152">
                  <c:v>36206</c:v>
                </c:pt>
                <c:pt idx="153">
                  <c:v>36234</c:v>
                </c:pt>
                <c:pt idx="154">
                  <c:v>36265</c:v>
                </c:pt>
                <c:pt idx="155">
                  <c:v>36295</c:v>
                </c:pt>
                <c:pt idx="156">
                  <c:v>36326</c:v>
                </c:pt>
                <c:pt idx="157">
                  <c:v>36356</c:v>
                </c:pt>
                <c:pt idx="158">
                  <c:v>36387</c:v>
                </c:pt>
                <c:pt idx="159">
                  <c:v>36418</c:v>
                </c:pt>
                <c:pt idx="160">
                  <c:v>36448</c:v>
                </c:pt>
                <c:pt idx="161">
                  <c:v>36479</c:v>
                </c:pt>
                <c:pt idx="162">
                  <c:v>36509</c:v>
                </c:pt>
                <c:pt idx="163">
                  <c:v>36540</c:v>
                </c:pt>
                <c:pt idx="164">
                  <c:v>36571</c:v>
                </c:pt>
                <c:pt idx="165">
                  <c:v>36600</c:v>
                </c:pt>
                <c:pt idx="166">
                  <c:v>36631</c:v>
                </c:pt>
                <c:pt idx="167">
                  <c:v>36661</c:v>
                </c:pt>
                <c:pt idx="168">
                  <c:v>36692</c:v>
                </c:pt>
                <c:pt idx="169">
                  <c:v>36722</c:v>
                </c:pt>
                <c:pt idx="170">
                  <c:v>36753</c:v>
                </c:pt>
                <c:pt idx="171">
                  <c:v>36784</c:v>
                </c:pt>
                <c:pt idx="172">
                  <c:v>36814</c:v>
                </c:pt>
                <c:pt idx="173">
                  <c:v>36845</c:v>
                </c:pt>
                <c:pt idx="174">
                  <c:v>36875</c:v>
                </c:pt>
                <c:pt idx="175">
                  <c:v>36906</c:v>
                </c:pt>
                <c:pt idx="176">
                  <c:v>36937</c:v>
                </c:pt>
                <c:pt idx="177">
                  <c:v>36965</c:v>
                </c:pt>
                <c:pt idx="178">
                  <c:v>36996</c:v>
                </c:pt>
                <c:pt idx="179">
                  <c:v>37026</c:v>
                </c:pt>
                <c:pt idx="180">
                  <c:v>37057</c:v>
                </c:pt>
                <c:pt idx="181">
                  <c:v>37087</c:v>
                </c:pt>
                <c:pt idx="182">
                  <c:v>37118</c:v>
                </c:pt>
                <c:pt idx="183">
                  <c:v>37149</c:v>
                </c:pt>
                <c:pt idx="184">
                  <c:v>37179</c:v>
                </c:pt>
                <c:pt idx="185">
                  <c:v>37210</c:v>
                </c:pt>
                <c:pt idx="186">
                  <c:v>37240</c:v>
                </c:pt>
                <c:pt idx="187">
                  <c:v>37271</c:v>
                </c:pt>
                <c:pt idx="188">
                  <c:v>37302</c:v>
                </c:pt>
                <c:pt idx="189">
                  <c:v>37330</c:v>
                </c:pt>
                <c:pt idx="190">
                  <c:v>37361</c:v>
                </c:pt>
                <c:pt idx="191">
                  <c:v>37391</c:v>
                </c:pt>
                <c:pt idx="192">
                  <c:v>37422</c:v>
                </c:pt>
                <c:pt idx="193">
                  <c:v>37452</c:v>
                </c:pt>
                <c:pt idx="194">
                  <c:v>37483</c:v>
                </c:pt>
                <c:pt idx="195">
                  <c:v>37514</c:v>
                </c:pt>
                <c:pt idx="196">
                  <c:v>37544</c:v>
                </c:pt>
                <c:pt idx="197">
                  <c:v>37575</c:v>
                </c:pt>
                <c:pt idx="198">
                  <c:v>37605</c:v>
                </c:pt>
                <c:pt idx="199">
                  <c:v>37636</c:v>
                </c:pt>
                <c:pt idx="200">
                  <c:v>37667</c:v>
                </c:pt>
                <c:pt idx="201">
                  <c:v>37695</c:v>
                </c:pt>
                <c:pt idx="202">
                  <c:v>37726</c:v>
                </c:pt>
                <c:pt idx="203">
                  <c:v>37756</c:v>
                </c:pt>
                <c:pt idx="204">
                  <c:v>37787</c:v>
                </c:pt>
                <c:pt idx="205">
                  <c:v>37817</c:v>
                </c:pt>
                <c:pt idx="206">
                  <c:v>37848</c:v>
                </c:pt>
                <c:pt idx="207">
                  <c:v>37879</c:v>
                </c:pt>
                <c:pt idx="208">
                  <c:v>37909</c:v>
                </c:pt>
                <c:pt idx="209">
                  <c:v>37940</c:v>
                </c:pt>
                <c:pt idx="210">
                  <c:v>37970</c:v>
                </c:pt>
                <c:pt idx="211">
                  <c:v>38001</c:v>
                </c:pt>
                <c:pt idx="212">
                  <c:v>38032</c:v>
                </c:pt>
                <c:pt idx="213">
                  <c:v>38061</c:v>
                </c:pt>
                <c:pt idx="214">
                  <c:v>38092</c:v>
                </c:pt>
                <c:pt idx="215">
                  <c:v>38122</c:v>
                </c:pt>
                <c:pt idx="216">
                  <c:v>38153</c:v>
                </c:pt>
                <c:pt idx="217">
                  <c:v>38183</c:v>
                </c:pt>
                <c:pt idx="218">
                  <c:v>38214</c:v>
                </c:pt>
                <c:pt idx="219">
                  <c:v>38245</c:v>
                </c:pt>
                <c:pt idx="220">
                  <c:v>38275</c:v>
                </c:pt>
                <c:pt idx="221">
                  <c:v>38306</c:v>
                </c:pt>
                <c:pt idx="222">
                  <c:v>38336</c:v>
                </c:pt>
                <c:pt idx="223">
                  <c:v>38367</c:v>
                </c:pt>
                <c:pt idx="224">
                  <c:v>38398</c:v>
                </c:pt>
                <c:pt idx="225">
                  <c:v>38426</c:v>
                </c:pt>
                <c:pt idx="226">
                  <c:v>38457</c:v>
                </c:pt>
                <c:pt idx="227">
                  <c:v>38487</c:v>
                </c:pt>
                <c:pt idx="228">
                  <c:v>38518</c:v>
                </c:pt>
                <c:pt idx="229">
                  <c:v>38548</c:v>
                </c:pt>
                <c:pt idx="230">
                  <c:v>38579</c:v>
                </c:pt>
                <c:pt idx="231">
                  <c:v>38610</c:v>
                </c:pt>
                <c:pt idx="232">
                  <c:v>38640</c:v>
                </c:pt>
                <c:pt idx="233">
                  <c:v>38671</c:v>
                </c:pt>
                <c:pt idx="234">
                  <c:v>38701</c:v>
                </c:pt>
                <c:pt idx="235">
                  <c:v>38732</c:v>
                </c:pt>
                <c:pt idx="236">
                  <c:v>38763</c:v>
                </c:pt>
                <c:pt idx="237">
                  <c:v>38791</c:v>
                </c:pt>
                <c:pt idx="238">
                  <c:v>38822</c:v>
                </c:pt>
                <c:pt idx="239">
                  <c:v>38852</c:v>
                </c:pt>
                <c:pt idx="240">
                  <c:v>38883</c:v>
                </c:pt>
                <c:pt idx="241">
                  <c:v>38913</c:v>
                </c:pt>
                <c:pt idx="242">
                  <c:v>38944</c:v>
                </c:pt>
                <c:pt idx="243">
                  <c:v>38975</c:v>
                </c:pt>
                <c:pt idx="244">
                  <c:v>39005</c:v>
                </c:pt>
                <c:pt idx="245">
                  <c:v>39036</c:v>
                </c:pt>
                <c:pt idx="246">
                  <c:v>39066</c:v>
                </c:pt>
                <c:pt idx="247">
                  <c:v>39097</c:v>
                </c:pt>
                <c:pt idx="248">
                  <c:v>39128</c:v>
                </c:pt>
                <c:pt idx="249">
                  <c:v>39156</c:v>
                </c:pt>
                <c:pt idx="250">
                  <c:v>39187</c:v>
                </c:pt>
                <c:pt idx="251">
                  <c:v>39217</c:v>
                </c:pt>
                <c:pt idx="252">
                  <c:v>39248</c:v>
                </c:pt>
                <c:pt idx="253">
                  <c:v>39278</c:v>
                </c:pt>
                <c:pt idx="254">
                  <c:v>39309</c:v>
                </c:pt>
                <c:pt idx="255">
                  <c:v>39340</c:v>
                </c:pt>
                <c:pt idx="256">
                  <c:v>39370</c:v>
                </c:pt>
                <c:pt idx="257">
                  <c:v>39401</c:v>
                </c:pt>
                <c:pt idx="258">
                  <c:v>39431</c:v>
                </c:pt>
                <c:pt idx="259">
                  <c:v>39462</c:v>
                </c:pt>
                <c:pt idx="260">
                  <c:v>39493</c:v>
                </c:pt>
                <c:pt idx="261">
                  <c:v>39522</c:v>
                </c:pt>
                <c:pt idx="262">
                  <c:v>39553</c:v>
                </c:pt>
                <c:pt idx="263">
                  <c:v>39583</c:v>
                </c:pt>
                <c:pt idx="264">
                  <c:v>39614</c:v>
                </c:pt>
                <c:pt idx="265">
                  <c:v>39644</c:v>
                </c:pt>
                <c:pt idx="266">
                  <c:v>39675</c:v>
                </c:pt>
                <c:pt idx="267">
                  <c:v>39706</c:v>
                </c:pt>
                <c:pt idx="268">
                  <c:v>39736</c:v>
                </c:pt>
                <c:pt idx="269">
                  <c:v>39767</c:v>
                </c:pt>
                <c:pt idx="270">
                  <c:v>39797</c:v>
                </c:pt>
                <c:pt idx="271">
                  <c:v>39828</c:v>
                </c:pt>
                <c:pt idx="272">
                  <c:v>39859</c:v>
                </c:pt>
                <c:pt idx="273">
                  <c:v>39887</c:v>
                </c:pt>
                <c:pt idx="274">
                  <c:v>39918</c:v>
                </c:pt>
                <c:pt idx="275">
                  <c:v>39948</c:v>
                </c:pt>
                <c:pt idx="276">
                  <c:v>39979</c:v>
                </c:pt>
                <c:pt idx="277">
                  <c:v>40009</c:v>
                </c:pt>
                <c:pt idx="278">
                  <c:v>40040</c:v>
                </c:pt>
                <c:pt idx="279">
                  <c:v>40071</c:v>
                </c:pt>
                <c:pt idx="280">
                  <c:v>40101</c:v>
                </c:pt>
                <c:pt idx="281">
                  <c:v>40132</c:v>
                </c:pt>
                <c:pt idx="282">
                  <c:v>40162</c:v>
                </c:pt>
                <c:pt idx="283">
                  <c:v>40193</c:v>
                </c:pt>
              </c:numCache>
            </c:numRef>
          </c:cat>
          <c:val>
            <c:numRef>
              <c:f>[PET_PRI_SPT_S1_M.xls]Sheet1!$G$9:$G$292</c:f>
              <c:numCache>
                <c:formatCode>General</c:formatCode>
                <c:ptCount val="284"/>
                <c:pt idx="12" formatCode="#,##0.00">
                  <c:v>1.8007653538461537</c:v>
                </c:pt>
                <c:pt idx="13" formatCode="#,##0.00">
                  <c:v>1.6871911076923072</c:v>
                </c:pt>
                <c:pt idx="14" formatCode="#,##0.00">
                  <c:v>1.6456642769230758</c:v>
                </c:pt>
                <c:pt idx="15" formatCode="#,##0.00">
                  <c:v>1.5974689846153842</c:v>
                </c:pt>
                <c:pt idx="16" formatCode="#,##0.00">
                  <c:v>1.6190384923076868</c:v>
                </c:pt>
                <c:pt idx="17" formatCode="#,##0.00">
                  <c:v>1.6827808615384678</c:v>
                </c:pt>
                <c:pt idx="18" formatCode="#,##0.00">
                  <c:v>1.680171292307687</c:v>
                </c:pt>
                <c:pt idx="19" formatCode="#,##0.00">
                  <c:v>1.7036340615384598</c:v>
                </c:pt>
                <c:pt idx="20" formatCode="#,##0.00">
                  <c:v>1.7004757230769225</c:v>
                </c:pt>
                <c:pt idx="21" formatCode="#,##0.00">
                  <c:v>1.7550762461538458</c:v>
                </c:pt>
                <c:pt idx="22" formatCode="#,##0.00">
                  <c:v>1.8115248615384614</c:v>
                </c:pt>
                <c:pt idx="23" formatCode="#,##0.00">
                  <c:v>1.9148661846153845</c:v>
                </c:pt>
                <c:pt idx="24" formatCode="#,##0.00">
                  <c:v>1.9967432923076918</c:v>
                </c:pt>
                <c:pt idx="25" formatCode="#,##0.00">
                  <c:v>2.2951446461538465</c:v>
                </c:pt>
                <c:pt idx="26" formatCode="#,##0.00">
                  <c:v>2.4693898153846159</c:v>
                </c:pt>
                <c:pt idx="27" formatCode="#,##0.00">
                  <c:v>2.6582119692307677</c:v>
                </c:pt>
                <c:pt idx="28" formatCode="#,##0.00">
                  <c:v>2.9867626461538377</c:v>
                </c:pt>
                <c:pt idx="29" formatCode="#,##0.00">
                  <c:v>3.2360916923076952</c:v>
                </c:pt>
                <c:pt idx="30" formatCode="#,##0.00">
                  <c:v>3.2478520923076952</c:v>
                </c:pt>
                <c:pt idx="31" formatCode="#,##0.00">
                  <c:v>3.328695815384616</c:v>
                </c:pt>
                <c:pt idx="32" formatCode="#,##0.00">
                  <c:v>3.3915119384615386</c:v>
                </c:pt>
                <c:pt idx="33" formatCode="#,##0.00">
                  <c:v>3.4630911692307702</c:v>
                </c:pt>
                <c:pt idx="34" formatCode="#,##0.00">
                  <c:v>3.6654569230769227</c:v>
                </c:pt>
                <c:pt idx="35" formatCode="#,##0.00">
                  <c:v>3.8319270769230775</c:v>
                </c:pt>
                <c:pt idx="36" formatCode="#,##0.00">
                  <c:v>3.8453236307692307</c:v>
                </c:pt>
                <c:pt idx="37" formatCode="#,##0.00">
                  <c:v>3.7211511076923256</c:v>
                </c:pt>
                <c:pt idx="38" formatCode="#,##0.00">
                  <c:v>3.4650799076923082</c:v>
                </c:pt>
                <c:pt idx="39" formatCode="#,##0.00">
                  <c:v>3.4977353538461542</c:v>
                </c:pt>
                <c:pt idx="40" formatCode="#,##0.00">
                  <c:v>3.4025764307692166</c:v>
                </c:pt>
                <c:pt idx="41" formatCode="#,##0.00">
                  <c:v>3.1425906153846155</c:v>
                </c:pt>
                <c:pt idx="42" formatCode="#,##0.00">
                  <c:v>3.0606625538461545</c:v>
                </c:pt>
                <c:pt idx="43" formatCode="#,##0.00">
                  <c:v>3.1910185538461544</c:v>
                </c:pt>
                <c:pt idx="44" formatCode="#,##0.00">
                  <c:v>3.1093151384615392</c:v>
                </c:pt>
                <c:pt idx="45" formatCode="#,##0.00">
                  <c:v>3.1735747076923317</c:v>
                </c:pt>
                <c:pt idx="46" formatCode="#,##0.00">
                  <c:v>3.4258454461538279</c:v>
                </c:pt>
                <c:pt idx="47" formatCode="#,##0.00">
                  <c:v>3.5740522461538387</c:v>
                </c:pt>
                <c:pt idx="48" formatCode="#,##0.00">
                  <c:v>3.6954373230769235</c:v>
                </c:pt>
                <c:pt idx="49" formatCode="#,##0.00">
                  <c:v>3.8551046461538467</c:v>
                </c:pt>
                <c:pt idx="50" formatCode="#,##0.00">
                  <c:v>4.2779305538461445</c:v>
                </c:pt>
                <c:pt idx="51" formatCode="#,##0.00">
                  <c:v>4.490521015384644</c:v>
                </c:pt>
                <c:pt idx="52" formatCode="#,##0.00">
                  <c:v>4.3204815384615163</c:v>
                </c:pt>
                <c:pt idx="53" formatCode="#,##0.00">
                  <c:v>4.3152836307692306</c:v>
                </c:pt>
                <c:pt idx="54" formatCode="#,##0.00">
                  <c:v>4.2598292000000004</c:v>
                </c:pt>
                <c:pt idx="55" formatCode="#,##0.00">
                  <c:v>4.192555107692284</c:v>
                </c:pt>
                <c:pt idx="56" formatCode="#,##0.00">
                  <c:v>4.2713621846154268</c:v>
                </c:pt>
                <c:pt idx="57" formatCode="#,##0.00">
                  <c:v>4.6305831692307695</c:v>
                </c:pt>
                <c:pt idx="58" formatCode="#,##0.00">
                  <c:v>4.8558337230769215</c:v>
                </c:pt>
                <c:pt idx="59" formatCode="#,##0.00">
                  <c:v>4.8041890153846154</c:v>
                </c:pt>
                <c:pt idx="60" formatCode="#,##0.00">
                  <c:v>4.5650308307692047</c:v>
                </c:pt>
                <c:pt idx="61" formatCode="#,##0.00">
                  <c:v>4.3554406153846346</c:v>
                </c:pt>
                <c:pt idx="62" formatCode="#,##0.00">
                  <c:v>4.3370108307692057</c:v>
                </c:pt>
                <c:pt idx="63" formatCode="#,##0.00">
                  <c:v>4.0330006769230771</c:v>
                </c:pt>
                <c:pt idx="64" formatCode="#,##0.00">
                  <c:v>3.8746371076923092</c:v>
                </c:pt>
                <c:pt idx="65" formatCode="#,##0.00">
                  <c:v>4.0001425846153884</c:v>
                </c:pt>
                <c:pt idx="66" formatCode="#,##0.00">
                  <c:v>3.9487171076923246</c:v>
                </c:pt>
                <c:pt idx="67" formatCode="#,##0.00">
                  <c:v>4.0146417846153923</c:v>
                </c:pt>
                <c:pt idx="68" formatCode="#,##0.00">
                  <c:v>4.0075128923076875</c:v>
                </c:pt>
                <c:pt idx="69" formatCode="#,##0.00">
                  <c:v>3.8725528615384577</c:v>
                </c:pt>
                <c:pt idx="70" formatCode="#,##0.00">
                  <c:v>3.6949854461538463</c:v>
                </c:pt>
                <c:pt idx="71" formatCode="#,##0.00">
                  <c:v>3.555700430769217</c:v>
                </c:pt>
                <c:pt idx="72" formatCode="#,##0.00">
                  <c:v>3.4171083384615382</c:v>
                </c:pt>
                <c:pt idx="73" formatCode="#,##0.00">
                  <c:v>3.3029034153846037</c:v>
                </c:pt>
                <c:pt idx="74" formatCode="#,##0.00">
                  <c:v>3.2379629230769207</c:v>
                </c:pt>
                <c:pt idx="75" formatCode="#,##0.00">
                  <c:v>3.0644266461538447</c:v>
                </c:pt>
                <c:pt idx="76" formatCode="#,##0.00">
                  <c:v>3.0799391999999988</c:v>
                </c:pt>
                <c:pt idx="77" formatCode="#,##0.00">
                  <c:v>3.0281600615384612</c:v>
                </c:pt>
                <c:pt idx="78" formatCode="#,##0.00">
                  <c:v>2.9235892615384707</c:v>
                </c:pt>
                <c:pt idx="79" formatCode="#,##0.00">
                  <c:v>2.9535380923077001</c:v>
                </c:pt>
                <c:pt idx="80" formatCode="#,##0.00">
                  <c:v>2.8963761538461528</c:v>
                </c:pt>
                <c:pt idx="81" formatCode="#,##0.00">
                  <c:v>2.887125569230768</c:v>
                </c:pt>
                <c:pt idx="82" formatCode="#,##0.00">
                  <c:v>2.916381261538461</c:v>
                </c:pt>
                <c:pt idx="83" formatCode="#,##0.00">
                  <c:v>2.9321411692307571</c:v>
                </c:pt>
                <c:pt idx="84" formatCode="#,##0.00">
                  <c:v>2.8455946769230782</c:v>
                </c:pt>
                <c:pt idx="85" formatCode="#,##0.00">
                  <c:v>2.7806380000000002</c:v>
                </c:pt>
                <c:pt idx="86" formatCode="#,##0.00">
                  <c:v>2.8295592923076942</c:v>
                </c:pt>
                <c:pt idx="87" formatCode="#,##0.00">
                  <c:v>2.8084881230769168</c:v>
                </c:pt>
                <c:pt idx="88" formatCode="#,##0.00">
                  <c:v>2.7786355692307687</c:v>
                </c:pt>
                <c:pt idx="89" formatCode="#,##0.00">
                  <c:v>2.6746027999999997</c:v>
                </c:pt>
                <c:pt idx="90" formatCode="#,##0.00">
                  <c:v>2.5975571076923205</c:v>
                </c:pt>
                <c:pt idx="91" formatCode="#,##0.00">
                  <c:v>2.6777290153846152</c:v>
                </c:pt>
                <c:pt idx="92" formatCode="#,##0.00">
                  <c:v>2.8096951999999913</c:v>
                </c:pt>
                <c:pt idx="93" formatCode="#,##0.00">
                  <c:v>2.9989288615384617</c:v>
                </c:pt>
                <c:pt idx="94" formatCode="#,##0.00">
                  <c:v>3.0453974769230792</c:v>
                </c:pt>
                <c:pt idx="95" formatCode="#,##0.00">
                  <c:v>2.9186682153846037</c:v>
                </c:pt>
                <c:pt idx="96" formatCode="#,##0.00">
                  <c:v>2.7570111076923256</c:v>
                </c:pt>
                <c:pt idx="97" formatCode="#,##0.00">
                  <c:v>2.6731004923077002</c:v>
                </c:pt>
                <c:pt idx="98" formatCode="#,##0.00">
                  <c:v>2.7153697230769236</c:v>
                </c:pt>
                <c:pt idx="99" formatCode="#,##0.00">
                  <c:v>2.5669227692307688</c:v>
                </c:pt>
                <c:pt idx="100" formatCode="#,##0.00">
                  <c:v>2.5303398153846155</c:v>
                </c:pt>
                <c:pt idx="101" formatCode="#,##0.00">
                  <c:v>2.4504976923076942</c:v>
                </c:pt>
                <c:pt idx="102" formatCode="#,##0.00">
                  <c:v>2.3985306461538465</c:v>
                </c:pt>
                <c:pt idx="103" formatCode="#,##0.00">
                  <c:v>2.4187132000000005</c:v>
                </c:pt>
                <c:pt idx="104" formatCode="#,##0.00">
                  <c:v>2.2838114153846156</c:v>
                </c:pt>
                <c:pt idx="105" formatCode="#,##0.00">
                  <c:v>2.058549876923077</c:v>
                </c:pt>
                <c:pt idx="106" formatCode="#,##0.00">
                  <c:v>2.0026371692307667</c:v>
                </c:pt>
                <c:pt idx="107" formatCode="#,##0.00">
                  <c:v>2.1020898769230771</c:v>
                </c:pt>
                <c:pt idx="108" formatCode="#,##0.00">
                  <c:v>2.1833691384615412</c:v>
                </c:pt>
                <c:pt idx="109" formatCode="#,##0.00">
                  <c:v>2.1905546153846158</c:v>
                </c:pt>
                <c:pt idx="110" formatCode="#,##0.00">
                  <c:v>2.2250389538461546</c:v>
                </c:pt>
                <c:pt idx="111" formatCode="#,##0.00">
                  <c:v>2.1604113846153852</c:v>
                </c:pt>
                <c:pt idx="112" formatCode="#,##0.00">
                  <c:v>2.1784325846153854</c:v>
                </c:pt>
                <c:pt idx="113" formatCode="#,##0.00">
                  <c:v>2.1167870153846162</c:v>
                </c:pt>
                <c:pt idx="114" formatCode="#,##0.00">
                  <c:v>2.1366131384615388</c:v>
                </c:pt>
                <c:pt idx="115" formatCode="#,##0.00">
                  <c:v>2.1953436923076932</c:v>
                </c:pt>
                <c:pt idx="116" formatCode="#,##0.00">
                  <c:v>2.3022175384615391</c:v>
                </c:pt>
                <c:pt idx="117" formatCode="#,##0.00">
                  <c:v>2.4073038461538472</c:v>
                </c:pt>
                <c:pt idx="118" formatCode="#,##0.00">
                  <c:v>2.5484792923077002</c:v>
                </c:pt>
                <c:pt idx="119" formatCode="#,##0.00">
                  <c:v>2.5902612307692303</c:v>
                </c:pt>
                <c:pt idx="120" formatCode="#,##0.00">
                  <c:v>2.3952168615384597</c:v>
                </c:pt>
                <c:pt idx="121" formatCode="#,##0.00">
                  <c:v>2.3427112307692304</c:v>
                </c:pt>
                <c:pt idx="122" formatCode="#,##0.00">
                  <c:v>2.3483129846153843</c:v>
                </c:pt>
                <c:pt idx="123" formatCode="#,##0.00">
                  <c:v>2.2651178769230866</c:v>
                </c:pt>
                <c:pt idx="124" formatCode="#,##0.00">
                  <c:v>2.2853982769230812</c:v>
                </c:pt>
                <c:pt idx="125" formatCode="#,##0.00">
                  <c:v>2.4747445846153844</c:v>
                </c:pt>
                <c:pt idx="126" formatCode="#,##0.00">
                  <c:v>2.5133963692307688</c:v>
                </c:pt>
                <c:pt idx="127" formatCode="#,##0.00">
                  <c:v>2.5793748307692308</c:v>
                </c:pt>
                <c:pt idx="128" formatCode="#,##0.00">
                  <c:v>2.6614263076923215</c:v>
                </c:pt>
                <c:pt idx="129" formatCode="#,##0.00">
                  <c:v>2.6969056307692161</c:v>
                </c:pt>
                <c:pt idx="130" formatCode="#,##0.00">
                  <c:v>2.7824374153846154</c:v>
                </c:pt>
                <c:pt idx="131" formatCode="#,##0.00">
                  <c:v>2.8257469230769177</c:v>
                </c:pt>
                <c:pt idx="132" formatCode="#,##0.00">
                  <c:v>2.7716147076923265</c:v>
                </c:pt>
                <c:pt idx="133" formatCode="#,##0.00">
                  <c:v>2.8966468923076927</c:v>
                </c:pt>
                <c:pt idx="134" formatCode="#,##0.00">
                  <c:v>3.1051467076923256</c:v>
                </c:pt>
                <c:pt idx="135" formatCode="#,##0.00">
                  <c:v>3.1595580307692184</c:v>
                </c:pt>
                <c:pt idx="136" formatCode="#,##0.00">
                  <c:v>3.1787873846153851</c:v>
                </c:pt>
                <c:pt idx="137" formatCode="#,##0.00">
                  <c:v>3.1249080615384619</c:v>
                </c:pt>
                <c:pt idx="138" formatCode="#,##0.00">
                  <c:v>2.984759353846155</c:v>
                </c:pt>
                <c:pt idx="139" formatCode="#,##0.00">
                  <c:v>2.9950553230769117</c:v>
                </c:pt>
                <c:pt idx="140" formatCode="#,##0.00">
                  <c:v>2.9797039384615385</c:v>
                </c:pt>
                <c:pt idx="141" formatCode="#,##0.00">
                  <c:v>2.9215340615384706</c:v>
                </c:pt>
                <c:pt idx="142" formatCode="#,##0.00">
                  <c:v>2.9115584923076927</c:v>
                </c:pt>
                <c:pt idx="143" formatCode="#,##0.00">
                  <c:v>2.9160990769230768</c:v>
                </c:pt>
                <c:pt idx="144" formatCode="#,##0.00">
                  <c:v>2.9206680923076931</c:v>
                </c:pt>
                <c:pt idx="145" formatCode="#,##0.00">
                  <c:v>2.8662343999999997</c:v>
                </c:pt>
                <c:pt idx="146" formatCode="#,##0.00">
                  <c:v>2.6932924615384617</c:v>
                </c:pt>
                <c:pt idx="147" formatCode="#,##0.00">
                  <c:v>2.4193957846153848</c:v>
                </c:pt>
                <c:pt idx="148" formatCode="#,##0.00">
                  <c:v>2.3703755076923092</c:v>
                </c:pt>
                <c:pt idx="149" formatCode="#,##0.00">
                  <c:v>2.3193601538461537</c:v>
                </c:pt>
                <c:pt idx="150" formatCode="#,##0.00">
                  <c:v>2.2295544307692308</c:v>
                </c:pt>
                <c:pt idx="151" formatCode="#,##0.00">
                  <c:v>2.1258106461538469</c:v>
                </c:pt>
                <c:pt idx="152" formatCode="#,##0.00">
                  <c:v>1.9812261538461546</c:v>
                </c:pt>
                <c:pt idx="153" formatCode="#,##0.00">
                  <c:v>1.9516159692307788</c:v>
                </c:pt>
                <c:pt idx="154" formatCode="#,##0.00">
                  <c:v>1.9406253538461546</c:v>
                </c:pt>
                <c:pt idx="155" formatCode="#,##0.00">
                  <c:v>1.7895772923076858</c:v>
                </c:pt>
                <c:pt idx="156" formatCode="#,##0.00">
                  <c:v>1.5931366153846089</c:v>
                </c:pt>
                <c:pt idx="157" formatCode="#,##0.00">
                  <c:v>1.4997229230769233</c:v>
                </c:pt>
                <c:pt idx="158" formatCode="#,##0.00">
                  <c:v>1.5457306461538458</c:v>
                </c:pt>
                <c:pt idx="159" formatCode="#,##0.00">
                  <c:v>1.5869585538461541</c:v>
                </c:pt>
                <c:pt idx="160" formatCode="#,##0.00">
                  <c:v>1.5816389230769241</c:v>
                </c:pt>
                <c:pt idx="161" formatCode="#,##0.00">
                  <c:v>1.5537038153846103</c:v>
                </c:pt>
                <c:pt idx="162" formatCode="#,##0.00">
                  <c:v>1.5502431384615436</c:v>
                </c:pt>
                <c:pt idx="163" formatCode="#,##0.00">
                  <c:v>1.642414646153846</c:v>
                </c:pt>
                <c:pt idx="164" formatCode="#,##0.00">
                  <c:v>1.8698996615384598</c:v>
                </c:pt>
                <c:pt idx="165" formatCode="#,##0.00">
                  <c:v>2.1514753846153827</c:v>
                </c:pt>
                <c:pt idx="166" formatCode="#,##0.00">
                  <c:v>2.32078403076923</c:v>
                </c:pt>
                <c:pt idx="167" formatCode="#,##0.00">
                  <c:v>2.6390492615384598</c:v>
                </c:pt>
                <c:pt idx="168" formatCode="#,##0.00">
                  <c:v>2.9502211692307667</c:v>
                </c:pt>
                <c:pt idx="169" formatCode="#,##0.00">
                  <c:v>3.1490291692307677</c:v>
                </c:pt>
                <c:pt idx="170" formatCode="#,##0.00">
                  <c:v>3.3064416615384578</c:v>
                </c:pt>
                <c:pt idx="171" formatCode="#,##0.00">
                  <c:v>3.4596150153846033</c:v>
                </c:pt>
                <c:pt idx="172" formatCode="#,##0.00">
                  <c:v>3.6294989846153838</c:v>
                </c:pt>
                <c:pt idx="173" formatCode="#,##0.00">
                  <c:v>3.7300795692307678</c:v>
                </c:pt>
                <c:pt idx="174" formatCode="#,##0.00">
                  <c:v>3.8005563384615382</c:v>
                </c:pt>
                <c:pt idx="175" formatCode="#,##0.00">
                  <c:v>4.2061172615384379</c:v>
                </c:pt>
                <c:pt idx="176" formatCode="#,##0.00">
                  <c:v>4.3340208923076915</c:v>
                </c:pt>
                <c:pt idx="177" formatCode="#,##0.00">
                  <c:v>4.3323146769230645</c:v>
                </c:pt>
                <c:pt idx="178" formatCode="#,##0.00">
                  <c:v>4.8333778461538461</c:v>
                </c:pt>
                <c:pt idx="179" formatCode="#,##0.00">
                  <c:v>5.0831172307692265</c:v>
                </c:pt>
                <c:pt idx="180" formatCode="#,##0.00">
                  <c:v>4.8243388615384237</c:v>
                </c:pt>
                <c:pt idx="181" formatCode="#,##0.00">
                  <c:v>4.5474697846154024</c:v>
                </c:pt>
                <c:pt idx="182" formatCode="#,##0.00">
                  <c:v>4.5757118461538449</c:v>
                </c:pt>
                <c:pt idx="183" formatCode="#,##0.00">
                  <c:v>4.5791868307692285</c:v>
                </c:pt>
                <c:pt idx="184" formatCode="#,##0.00">
                  <c:v>4.3413677230769334</c:v>
                </c:pt>
                <c:pt idx="185" formatCode="#,##0.00">
                  <c:v>4.1317421230769416</c:v>
                </c:pt>
                <c:pt idx="186" formatCode="#,##0.00">
                  <c:v>4.0377452923076911</c:v>
                </c:pt>
                <c:pt idx="187" formatCode="#,##0.00">
                  <c:v>3.9919967692307687</c:v>
                </c:pt>
                <c:pt idx="188" formatCode="#,##0.00">
                  <c:v>3.6212003384615392</c:v>
                </c:pt>
                <c:pt idx="189" formatCode="#,##0.00">
                  <c:v>3.624422646153846</c:v>
                </c:pt>
                <c:pt idx="190" formatCode="#,##0.00">
                  <c:v>3.6656178461538458</c:v>
                </c:pt>
                <c:pt idx="191" formatCode="#,##0.00">
                  <c:v>3.0409236923077012</c:v>
                </c:pt>
                <c:pt idx="192" formatCode="#,##0.00">
                  <c:v>2.7439643692307691</c:v>
                </c:pt>
                <c:pt idx="193" formatCode="#,##0.00">
                  <c:v>2.7557928615384615</c:v>
                </c:pt>
                <c:pt idx="194" formatCode="#,##0.00">
                  <c:v>2.7665869846153841</c:v>
                </c:pt>
                <c:pt idx="195" formatCode="#,##0.00">
                  <c:v>2.623462584615385</c:v>
                </c:pt>
                <c:pt idx="196" formatCode="#,##0.00">
                  <c:v>2.6327635076923186</c:v>
                </c:pt>
                <c:pt idx="197" formatCode="#,##0.00">
                  <c:v>2.6896243692307698</c:v>
                </c:pt>
                <c:pt idx="198" formatCode="#,##0.00">
                  <c:v>2.814200492307692</c:v>
                </c:pt>
                <c:pt idx="199" formatCode="#,##0.00">
                  <c:v>2.9595226153846137</c:v>
                </c:pt>
                <c:pt idx="200" formatCode="#,##0.00">
                  <c:v>3.2908627999999998</c:v>
                </c:pt>
                <c:pt idx="201" formatCode="#,##0.00">
                  <c:v>3.5981716000000001</c:v>
                </c:pt>
                <c:pt idx="202" formatCode="#,##0.00">
                  <c:v>3.6369515999999997</c:v>
                </c:pt>
                <c:pt idx="203" formatCode="#,##0.00">
                  <c:v>3.5658288615384617</c:v>
                </c:pt>
                <c:pt idx="204" formatCode="#,##0.00">
                  <c:v>3.5723715692307687</c:v>
                </c:pt>
                <c:pt idx="205" formatCode="#,##0.00">
                  <c:v>3.6385105538461602</c:v>
                </c:pt>
                <c:pt idx="206" formatCode="#,##0.00">
                  <c:v>3.9154649846153777</c:v>
                </c:pt>
                <c:pt idx="207" formatCode="#,##0.00">
                  <c:v>4.0850815384615355</c:v>
                </c:pt>
                <c:pt idx="208" formatCode="#,##0.00">
                  <c:v>4.2187537230769232</c:v>
                </c:pt>
                <c:pt idx="209" formatCode="#,##0.00">
                  <c:v>4.0856970153846524</c:v>
                </c:pt>
                <c:pt idx="210" formatCode="#,##0.00">
                  <c:v>4.1421099692307655</c:v>
                </c:pt>
                <c:pt idx="211" formatCode="#,##0.00">
                  <c:v>4.3660578769230645</c:v>
                </c:pt>
                <c:pt idx="212" formatCode="#,##0.00">
                  <c:v>4.5467073846153934</c:v>
                </c:pt>
                <c:pt idx="213" formatCode="#,##0.00">
                  <c:v>4.4857483692307714</c:v>
                </c:pt>
                <c:pt idx="214" formatCode="#,##0.00">
                  <c:v>4.6479676923076916</c:v>
                </c:pt>
                <c:pt idx="215" formatCode="#,##0.00">
                  <c:v>5.1250316923076875</c:v>
                </c:pt>
                <c:pt idx="216" formatCode="#,##0.00">
                  <c:v>5.4745715999999955</c:v>
                </c:pt>
                <c:pt idx="217" formatCode="#,##0.00">
                  <c:v>5.9161738769230743</c:v>
                </c:pt>
                <c:pt idx="218" formatCode="#,##0.00">
                  <c:v>5.8565721230769219</c:v>
                </c:pt>
                <c:pt idx="219" formatCode="#,##0.00">
                  <c:v>5.7785333538461536</c:v>
                </c:pt>
                <c:pt idx="220" formatCode="#,##0.00">
                  <c:v>5.7973325230769044</c:v>
                </c:pt>
                <c:pt idx="221" formatCode="#,##0.00">
                  <c:v>5.7994213230769232</c:v>
                </c:pt>
                <c:pt idx="222" formatCode="#,##0.00">
                  <c:v>5.7350396307692311</c:v>
                </c:pt>
                <c:pt idx="223" formatCode="#,##0.00">
                  <c:v>5.8852099999999998</c:v>
                </c:pt>
                <c:pt idx="224" formatCode="#,##0.00">
                  <c:v>5.7247783692307666</c:v>
                </c:pt>
                <c:pt idx="225" formatCode="#,##0.00">
                  <c:v>5.8606619076923083</c:v>
                </c:pt>
                <c:pt idx="226" formatCode="#,##0.00">
                  <c:v>6.2169735384615397</c:v>
                </c:pt>
                <c:pt idx="227" formatCode="#,##0.00">
                  <c:v>6.2948849230768902</c:v>
                </c:pt>
                <c:pt idx="228" formatCode="#,##0.00">
                  <c:v>6.101898646153848</c:v>
                </c:pt>
                <c:pt idx="229" formatCode="#,##0.00">
                  <c:v>6.1147489846153871</c:v>
                </c:pt>
                <c:pt idx="230" formatCode="#,##0.00">
                  <c:v>6.5339678769230805</c:v>
                </c:pt>
                <c:pt idx="231" formatCode="#,##0.00">
                  <c:v>8.2903230769230589</c:v>
                </c:pt>
                <c:pt idx="232" formatCode="#,##0.00">
                  <c:v>9.1135972923077357</c:v>
                </c:pt>
                <c:pt idx="233" formatCode="#,##0.00">
                  <c:v>9.1540510461538389</c:v>
                </c:pt>
                <c:pt idx="234" formatCode="#,##0.00">
                  <c:v>9.3991579076923077</c:v>
                </c:pt>
                <c:pt idx="235" formatCode="#,##0.00">
                  <c:v>9.6757474153846683</c:v>
                </c:pt>
                <c:pt idx="236" formatCode="#,##0.00">
                  <c:v>9.5582790461538139</c:v>
                </c:pt>
                <c:pt idx="237" formatCode="#,##0.00">
                  <c:v>10.223919353846155</c:v>
                </c:pt>
                <c:pt idx="238" formatCode="#,##0.00">
                  <c:v>11.006978861538448</c:v>
                </c:pt>
                <c:pt idx="239" formatCode="#,##0.00">
                  <c:v>11.213791076923078</c:v>
                </c:pt>
                <c:pt idx="240" formatCode="#,##0.00">
                  <c:v>11.675148338461536</c:v>
                </c:pt>
                <c:pt idx="241" formatCode="#,##0.00">
                  <c:v>12.255274307692305</c:v>
                </c:pt>
                <c:pt idx="242" formatCode="#,##0.00">
                  <c:v>12.43148073846155</c:v>
                </c:pt>
                <c:pt idx="243" formatCode="#,##0.00">
                  <c:v>11.628942584615368</c:v>
                </c:pt>
                <c:pt idx="244" formatCode="#,##0.00">
                  <c:v>10.048588584615381</c:v>
                </c:pt>
                <c:pt idx="245" formatCode="#,##0.00">
                  <c:v>9.3417256307692291</c:v>
                </c:pt>
                <c:pt idx="246" formatCode="#,##0.00">
                  <c:v>9.3933634461537956</c:v>
                </c:pt>
                <c:pt idx="247" formatCode="#,##0.00">
                  <c:v>9.2546518769230772</c:v>
                </c:pt>
                <c:pt idx="248" formatCode="#,##0.00">
                  <c:v>9.4557625538462187</c:v>
                </c:pt>
                <c:pt idx="249" formatCode="#,##0.00">
                  <c:v>10.284290523076921</c:v>
                </c:pt>
                <c:pt idx="250" formatCode="#,##0.00">
                  <c:v>10.951411138461539</c:v>
                </c:pt>
                <c:pt idx="251" formatCode="#,##0.00">
                  <c:v>11.641808584615342</c:v>
                </c:pt>
                <c:pt idx="252" formatCode="#,##0.00">
                  <c:v>12.142541323076919</c:v>
                </c:pt>
                <c:pt idx="253" formatCode="#,##0.00">
                  <c:v>12.035226830769281</c:v>
                </c:pt>
                <c:pt idx="254" formatCode="#,##0.00">
                  <c:v>11.565466276923154</c:v>
                </c:pt>
                <c:pt idx="255" formatCode="#,##0.00">
                  <c:v>11.430799323076922</c:v>
                </c:pt>
                <c:pt idx="256" formatCode="#,##0.00">
                  <c:v>11.525898553846154</c:v>
                </c:pt>
                <c:pt idx="257" formatCode="#,##0.00">
                  <c:v>11.548837292307702</c:v>
                </c:pt>
                <c:pt idx="258" formatCode="#,##0.00">
                  <c:v>11.489650984615382</c:v>
                </c:pt>
                <c:pt idx="259" formatCode="#,##0.00">
                  <c:v>11.521301107692262</c:v>
                </c:pt>
                <c:pt idx="260" formatCode="#,##0.00">
                  <c:v>11.679864892307734</c:v>
                </c:pt>
                <c:pt idx="261" formatCode="#,##0.00">
                  <c:v>11.569380615384672</c:v>
                </c:pt>
                <c:pt idx="262" formatCode="#,##0.00">
                  <c:v>11.119607876923116</c:v>
                </c:pt>
                <c:pt idx="263" formatCode="#,##0.00">
                  <c:v>10.273404307692322</c:v>
                </c:pt>
                <c:pt idx="264" formatCode="#,##0.00">
                  <c:v>8.9429833538461558</c:v>
                </c:pt>
                <c:pt idx="265" formatCode="#,##0.00">
                  <c:v>7.9018342769230765</c:v>
                </c:pt>
                <c:pt idx="266" formatCode="#,##0.00">
                  <c:v>7.5465005846153863</c:v>
                </c:pt>
                <c:pt idx="267" formatCode="#,##0.00">
                  <c:v>8.6123934461538028</c:v>
                </c:pt>
                <c:pt idx="268" formatCode="#,##0.00">
                  <c:v>8.2164614769230759</c:v>
                </c:pt>
                <c:pt idx="269" formatCode="#,##0.00">
                  <c:v>7.9412611076923501</c:v>
                </c:pt>
                <c:pt idx="270" formatCode="#,##0.00">
                  <c:v>7.6819206461538467</c:v>
                </c:pt>
                <c:pt idx="271" formatCode="#,##0.00">
                  <c:v>7.9144067999999965</c:v>
                </c:pt>
                <c:pt idx="272" formatCode="#,##0.00">
                  <c:v>8.3067150461538475</c:v>
                </c:pt>
                <c:pt idx="273" formatCode="#,##0.00">
                  <c:v>8.0866192307693012</c:v>
                </c:pt>
                <c:pt idx="274" formatCode="#,##0.00">
                  <c:v>8.0398300307692789</c:v>
                </c:pt>
                <c:pt idx="275" formatCode="#,##0.00">
                  <c:v>7.9202250153846459</c:v>
                </c:pt>
                <c:pt idx="276" formatCode="#,##0.00">
                  <c:v>7.6489613846153874</c:v>
                </c:pt>
                <c:pt idx="277" formatCode="#,##0.00">
                  <c:v>7.3342802461538366</c:v>
                </c:pt>
                <c:pt idx="278" formatCode="#,##0.00">
                  <c:v>7.4016105230769211</c:v>
                </c:pt>
                <c:pt idx="279" formatCode="#,##0.00">
                  <c:v>6.9409173538461495</c:v>
                </c:pt>
                <c:pt idx="280" formatCode="#,##0.00">
                  <c:v>5.3893442461538452</c:v>
                </c:pt>
                <c:pt idx="281" formatCode="#,##0.00">
                  <c:v>5.3258365538461288</c:v>
                </c:pt>
                <c:pt idx="282" formatCode="#,##0.00">
                  <c:v>5.6266676000000011</c:v>
                </c:pt>
                <c:pt idx="283" formatCode="#,##0.00">
                  <c:v>5.8303198461538468</c:v>
                </c:pt>
              </c:numCache>
            </c:numRef>
          </c:val>
        </c:ser>
        <c:marker val="1"/>
        <c:axId val="60292096"/>
        <c:axId val="61219584"/>
      </c:lineChart>
      <c:dateAx>
        <c:axId val="60292096"/>
        <c:scaling>
          <c:orientation val="minMax"/>
        </c:scaling>
        <c:axPos val="b"/>
        <c:numFmt formatCode="[$-409]mmm\-yy;@" sourceLinked="0"/>
        <c:tickLblPos val="nextTo"/>
        <c:txPr>
          <a:bodyPr rot="-2580000"/>
          <a:lstStyle/>
          <a:p>
            <a:pPr>
              <a:defRPr/>
            </a:pPr>
            <a:endParaRPr lang="en-US"/>
          </a:p>
        </c:txPr>
        <c:crossAx val="61219584"/>
        <c:crosses val="autoZero"/>
        <c:auto val="1"/>
        <c:lblOffset val="100"/>
      </c:dateAx>
      <c:valAx>
        <c:axId val="61219584"/>
        <c:scaling>
          <c:orientation val="minMax"/>
        </c:scaling>
        <c:axPos val="l"/>
        <c:majorGridlines/>
        <c:numFmt formatCode="General" sourceLinked="1"/>
        <c:tickLblPos val="nextTo"/>
        <c:crossAx val="60292096"/>
        <c:crosses val="autoZero"/>
        <c:crossBetween val="between"/>
      </c:valAx>
    </c:plotArea>
    <c:plotVisOnly val="1"/>
  </c:chart>
  <c:txPr>
    <a:bodyPr/>
    <a:lstStyle/>
    <a:p>
      <a:pPr>
        <a:defRPr sz="1800"/>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3"/>
  <c:chart>
    <c:title>
      <c:tx>
        <c:rich>
          <a:bodyPr/>
          <a:lstStyle/>
          <a:p>
            <a:pPr>
              <a:defRPr/>
            </a:pPr>
            <a:r>
              <a:rPr lang="en-US"/>
              <a:t>Supply/Demand Growth 2009-2017</a:t>
            </a:r>
          </a:p>
        </c:rich>
      </c:tx>
    </c:title>
    <c:plotArea>
      <c:layout/>
      <c:barChart>
        <c:barDir val="col"/>
        <c:grouping val="clustered"/>
        <c:ser>
          <c:idx val="0"/>
          <c:order val="0"/>
          <c:tx>
            <c:strRef>
              <c:f>Sheet1!$B$11</c:f>
              <c:strCache>
                <c:ptCount val="1"/>
                <c:pt idx="0">
                  <c:v>Supply</c:v>
                </c:pt>
              </c:strCache>
            </c:strRef>
          </c:tx>
          <c:cat>
            <c:strRef>
              <c:f>Sheet1!$A$12:$A$15</c:f>
              <c:strCache>
                <c:ptCount val="4"/>
                <c:pt idx="0">
                  <c:v>Gasoline</c:v>
                </c:pt>
                <c:pt idx="1">
                  <c:v>Distillates</c:v>
                </c:pt>
                <c:pt idx="2">
                  <c:v>Fuel Oil</c:v>
                </c:pt>
                <c:pt idx="3">
                  <c:v>Other</c:v>
                </c:pt>
              </c:strCache>
            </c:strRef>
          </c:cat>
          <c:val>
            <c:numRef>
              <c:f>Sheet1!$B$12:$B$15</c:f>
              <c:numCache>
                <c:formatCode>General</c:formatCode>
                <c:ptCount val="4"/>
                <c:pt idx="0">
                  <c:v>1110</c:v>
                </c:pt>
                <c:pt idx="1">
                  <c:v>952</c:v>
                </c:pt>
                <c:pt idx="2">
                  <c:v>-41</c:v>
                </c:pt>
                <c:pt idx="3">
                  <c:v>317</c:v>
                </c:pt>
              </c:numCache>
            </c:numRef>
          </c:val>
        </c:ser>
        <c:ser>
          <c:idx val="1"/>
          <c:order val="1"/>
          <c:tx>
            <c:strRef>
              <c:f>Sheet1!$C$11</c:f>
              <c:strCache>
                <c:ptCount val="1"/>
                <c:pt idx="0">
                  <c:v>Demand</c:v>
                </c:pt>
              </c:strCache>
            </c:strRef>
          </c:tx>
          <c:cat>
            <c:strRef>
              <c:f>Sheet1!$A$12:$A$15</c:f>
              <c:strCache>
                <c:ptCount val="4"/>
                <c:pt idx="0">
                  <c:v>Gasoline</c:v>
                </c:pt>
                <c:pt idx="1">
                  <c:v>Distillates</c:v>
                </c:pt>
                <c:pt idx="2">
                  <c:v>Fuel Oil</c:v>
                </c:pt>
                <c:pt idx="3">
                  <c:v>Other</c:v>
                </c:pt>
              </c:strCache>
            </c:strRef>
          </c:cat>
          <c:val>
            <c:numRef>
              <c:f>Sheet1!$C$12:$C$15</c:f>
              <c:numCache>
                <c:formatCode>General</c:formatCode>
                <c:ptCount val="4"/>
                <c:pt idx="0">
                  <c:v>1150</c:v>
                </c:pt>
                <c:pt idx="1">
                  <c:v>1589</c:v>
                </c:pt>
                <c:pt idx="2">
                  <c:v>-166</c:v>
                </c:pt>
                <c:pt idx="3">
                  <c:v>1119</c:v>
                </c:pt>
              </c:numCache>
            </c:numRef>
          </c:val>
        </c:ser>
        <c:axId val="61416576"/>
        <c:axId val="61418112"/>
      </c:barChart>
      <c:catAx>
        <c:axId val="61416576"/>
        <c:scaling>
          <c:orientation val="minMax"/>
        </c:scaling>
        <c:axPos val="b"/>
        <c:tickLblPos val="low"/>
        <c:crossAx val="61418112"/>
        <c:crossesAt val="0"/>
        <c:auto val="1"/>
        <c:lblAlgn val="ctr"/>
        <c:lblOffset val="100"/>
      </c:catAx>
      <c:valAx>
        <c:axId val="61418112"/>
        <c:scaling>
          <c:orientation val="minMax"/>
          <c:min val="-200"/>
        </c:scaling>
        <c:axPos val="l"/>
        <c:majorGridlines/>
        <c:title>
          <c:tx>
            <c:rich>
              <a:bodyPr rot="-5400000" vert="horz"/>
              <a:lstStyle/>
              <a:p>
                <a:pPr>
                  <a:defRPr/>
                </a:pPr>
                <a:r>
                  <a:rPr lang="en-US"/>
                  <a:t>MBPD</a:t>
                </a:r>
              </a:p>
            </c:rich>
          </c:tx>
        </c:title>
        <c:numFmt formatCode="#,##0" sourceLinked="0"/>
        <c:tickLblPos val="nextTo"/>
        <c:crossAx val="61416576"/>
        <c:crosses val="autoZero"/>
        <c:crossBetween val="between"/>
      </c:valAx>
    </c:plotArea>
    <c:legend>
      <c:legendPos val="r"/>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a:pPr>
            <a:r>
              <a:rPr lang="en-US"/>
              <a:t>West Texas Intermediate Price </a:t>
            </a:r>
          </a:p>
          <a:p>
            <a:pPr>
              <a:defRPr/>
            </a:pPr>
            <a:r>
              <a:rPr lang="en-US"/>
              <a:t>(Cushing)</a:t>
            </a:r>
          </a:p>
        </c:rich>
      </c:tx>
      <c:layout>
        <c:manualLayout>
          <c:xMode val="edge"/>
          <c:yMode val="edge"/>
          <c:x val="0.15868908278357099"/>
          <c:y val="2.4096432390395627E-2"/>
        </c:manualLayout>
      </c:layout>
      <c:overlay val="1"/>
    </c:title>
    <c:plotArea>
      <c:layout>
        <c:manualLayout>
          <c:layoutTarget val="inner"/>
          <c:xMode val="edge"/>
          <c:yMode val="edge"/>
          <c:x val="0.15747462817147959"/>
          <c:y val="0.21343759113444327"/>
          <c:w val="0.81196981627296583"/>
          <c:h val="0.63618802857976164"/>
        </c:manualLayout>
      </c:layout>
      <c:lineChart>
        <c:grouping val="standard"/>
        <c:ser>
          <c:idx val="0"/>
          <c:order val="0"/>
          <c:tx>
            <c:strRef>
              <c:f>'Data 1'!$B$3</c:f>
              <c:strCache>
                <c:ptCount val="1"/>
                <c:pt idx="0">
                  <c:v>Cushing, OK WTI Spot Price FOB (Dollars per Barrel)</c:v>
                </c:pt>
              </c:strCache>
            </c:strRef>
          </c:tx>
          <c:marker>
            <c:symbol val="none"/>
          </c:marker>
          <c:cat>
            <c:numRef>
              <c:f>'Data 1'!$A$4:$A$38</c:f>
              <c:numCache>
                <c:formatCode>yyyy</c:formatCode>
                <c:ptCount val="35"/>
                <c:pt idx="0">
                  <c:v>31593</c:v>
                </c:pt>
                <c:pt idx="1">
                  <c:v>31958</c:v>
                </c:pt>
                <c:pt idx="2">
                  <c:v>32324</c:v>
                </c:pt>
                <c:pt idx="3">
                  <c:v>32689</c:v>
                </c:pt>
                <c:pt idx="4">
                  <c:v>33054</c:v>
                </c:pt>
                <c:pt idx="5">
                  <c:v>33419</c:v>
                </c:pt>
                <c:pt idx="6">
                  <c:v>33785</c:v>
                </c:pt>
                <c:pt idx="7">
                  <c:v>34150</c:v>
                </c:pt>
                <c:pt idx="8">
                  <c:v>34515</c:v>
                </c:pt>
                <c:pt idx="9">
                  <c:v>34880</c:v>
                </c:pt>
                <c:pt idx="10">
                  <c:v>35246</c:v>
                </c:pt>
                <c:pt idx="11">
                  <c:v>35611</c:v>
                </c:pt>
                <c:pt idx="12">
                  <c:v>35976</c:v>
                </c:pt>
                <c:pt idx="13">
                  <c:v>36341</c:v>
                </c:pt>
                <c:pt idx="14">
                  <c:v>36707</c:v>
                </c:pt>
                <c:pt idx="15">
                  <c:v>37072</c:v>
                </c:pt>
                <c:pt idx="16">
                  <c:v>37437</c:v>
                </c:pt>
                <c:pt idx="17">
                  <c:v>37802</c:v>
                </c:pt>
                <c:pt idx="18">
                  <c:v>38168</c:v>
                </c:pt>
                <c:pt idx="19">
                  <c:v>38533</c:v>
                </c:pt>
                <c:pt idx="20">
                  <c:v>38898</c:v>
                </c:pt>
                <c:pt idx="21">
                  <c:v>39263</c:v>
                </c:pt>
                <c:pt idx="22">
                  <c:v>39629</c:v>
                </c:pt>
                <c:pt idx="23">
                  <c:v>39994</c:v>
                </c:pt>
                <c:pt idx="24">
                  <c:v>40359</c:v>
                </c:pt>
                <c:pt idx="25">
                  <c:v>40724</c:v>
                </c:pt>
                <c:pt idx="26">
                  <c:v>41090</c:v>
                </c:pt>
                <c:pt idx="27">
                  <c:v>41455</c:v>
                </c:pt>
                <c:pt idx="28">
                  <c:v>41820</c:v>
                </c:pt>
                <c:pt idx="29">
                  <c:v>42185</c:v>
                </c:pt>
                <c:pt idx="30">
                  <c:v>42551</c:v>
                </c:pt>
                <c:pt idx="31">
                  <c:v>42916</c:v>
                </c:pt>
                <c:pt idx="32">
                  <c:v>43281</c:v>
                </c:pt>
                <c:pt idx="33">
                  <c:v>43646</c:v>
                </c:pt>
                <c:pt idx="34">
                  <c:v>44012</c:v>
                </c:pt>
              </c:numCache>
            </c:numRef>
          </c:cat>
          <c:val>
            <c:numRef>
              <c:f>'Data 1'!$B$4:$B$38</c:f>
              <c:numCache>
                <c:formatCode>General</c:formatCode>
                <c:ptCount val="35"/>
                <c:pt idx="0">
                  <c:v>15.05</c:v>
                </c:pt>
                <c:pt idx="1">
                  <c:v>19.2</c:v>
                </c:pt>
                <c:pt idx="2">
                  <c:v>15.97</c:v>
                </c:pt>
                <c:pt idx="3">
                  <c:v>19.64</c:v>
                </c:pt>
                <c:pt idx="4">
                  <c:v>24.53</c:v>
                </c:pt>
                <c:pt idx="5">
                  <c:v>21.54</c:v>
                </c:pt>
                <c:pt idx="6">
                  <c:v>20.58</c:v>
                </c:pt>
                <c:pt idx="7">
                  <c:v>18.43</c:v>
                </c:pt>
                <c:pt idx="8">
                  <c:v>17.2</c:v>
                </c:pt>
                <c:pt idx="9">
                  <c:v>18.43</c:v>
                </c:pt>
                <c:pt idx="10">
                  <c:v>22.12</c:v>
                </c:pt>
                <c:pt idx="11">
                  <c:v>20.610000000000031</c:v>
                </c:pt>
                <c:pt idx="12">
                  <c:v>14.42</c:v>
                </c:pt>
                <c:pt idx="13">
                  <c:v>19.34</c:v>
                </c:pt>
                <c:pt idx="14">
                  <c:v>30.38</c:v>
                </c:pt>
                <c:pt idx="15">
                  <c:v>25.979999999999986</c:v>
                </c:pt>
                <c:pt idx="16">
                  <c:v>26.18</c:v>
                </c:pt>
                <c:pt idx="17">
                  <c:v>31.08</c:v>
                </c:pt>
                <c:pt idx="18">
                  <c:v>41.51</c:v>
                </c:pt>
                <c:pt idx="19">
                  <c:v>56.64</c:v>
                </c:pt>
                <c:pt idx="20">
                  <c:v>66.05</c:v>
                </c:pt>
                <c:pt idx="21">
                  <c:v>72.34</c:v>
                </c:pt>
                <c:pt idx="22">
                  <c:v>99.669999999999987</c:v>
                </c:pt>
                <c:pt idx="23">
                  <c:v>61.949999999999996</c:v>
                </c:pt>
              </c:numCache>
            </c:numRef>
          </c:val>
        </c:ser>
        <c:ser>
          <c:idx val="1"/>
          <c:order val="1"/>
          <c:tx>
            <c:strRef>
              <c:f>'Data 1'!$C$3</c:f>
              <c:strCache>
                <c:ptCount val="1"/>
                <c:pt idx="0">
                  <c:v>forecast</c:v>
                </c:pt>
              </c:strCache>
            </c:strRef>
          </c:tx>
          <c:marker>
            <c:symbol val="none"/>
          </c:marker>
          <c:cat>
            <c:numRef>
              <c:f>'Data 1'!$A$4:$A$38</c:f>
              <c:numCache>
                <c:formatCode>yyyy</c:formatCode>
                <c:ptCount val="35"/>
                <c:pt idx="0">
                  <c:v>31593</c:v>
                </c:pt>
                <c:pt idx="1">
                  <c:v>31958</c:v>
                </c:pt>
                <c:pt idx="2">
                  <c:v>32324</c:v>
                </c:pt>
                <c:pt idx="3">
                  <c:v>32689</c:v>
                </c:pt>
                <c:pt idx="4">
                  <c:v>33054</c:v>
                </c:pt>
                <c:pt idx="5">
                  <c:v>33419</c:v>
                </c:pt>
                <c:pt idx="6">
                  <c:v>33785</c:v>
                </c:pt>
                <c:pt idx="7">
                  <c:v>34150</c:v>
                </c:pt>
                <c:pt idx="8">
                  <c:v>34515</c:v>
                </c:pt>
                <c:pt idx="9">
                  <c:v>34880</c:v>
                </c:pt>
                <c:pt idx="10">
                  <c:v>35246</c:v>
                </c:pt>
                <c:pt idx="11">
                  <c:v>35611</c:v>
                </c:pt>
                <c:pt idx="12">
                  <c:v>35976</c:v>
                </c:pt>
                <c:pt idx="13">
                  <c:v>36341</c:v>
                </c:pt>
                <c:pt idx="14">
                  <c:v>36707</c:v>
                </c:pt>
                <c:pt idx="15">
                  <c:v>37072</c:v>
                </c:pt>
                <c:pt idx="16">
                  <c:v>37437</c:v>
                </c:pt>
                <c:pt idx="17">
                  <c:v>37802</c:v>
                </c:pt>
                <c:pt idx="18">
                  <c:v>38168</c:v>
                </c:pt>
                <c:pt idx="19">
                  <c:v>38533</c:v>
                </c:pt>
                <c:pt idx="20">
                  <c:v>38898</c:v>
                </c:pt>
                <c:pt idx="21">
                  <c:v>39263</c:v>
                </c:pt>
                <c:pt idx="22">
                  <c:v>39629</c:v>
                </c:pt>
                <c:pt idx="23">
                  <c:v>39994</c:v>
                </c:pt>
                <c:pt idx="24">
                  <c:v>40359</c:v>
                </c:pt>
                <c:pt idx="25">
                  <c:v>40724</c:v>
                </c:pt>
                <c:pt idx="26">
                  <c:v>41090</c:v>
                </c:pt>
                <c:pt idx="27">
                  <c:v>41455</c:v>
                </c:pt>
                <c:pt idx="28">
                  <c:v>41820</c:v>
                </c:pt>
                <c:pt idx="29">
                  <c:v>42185</c:v>
                </c:pt>
                <c:pt idx="30">
                  <c:v>42551</c:v>
                </c:pt>
                <c:pt idx="31">
                  <c:v>42916</c:v>
                </c:pt>
                <c:pt idx="32">
                  <c:v>43281</c:v>
                </c:pt>
                <c:pt idx="33">
                  <c:v>43646</c:v>
                </c:pt>
                <c:pt idx="34">
                  <c:v>44012</c:v>
                </c:pt>
              </c:numCache>
            </c:numRef>
          </c:cat>
          <c:val>
            <c:numRef>
              <c:f>'Data 1'!$C$4:$C$38</c:f>
              <c:numCache>
                <c:formatCode>General</c:formatCode>
                <c:ptCount val="35"/>
                <c:pt idx="23">
                  <c:v>61.949999999999996</c:v>
                </c:pt>
                <c:pt idx="24">
                  <c:v>72.14</c:v>
                </c:pt>
                <c:pt idx="25">
                  <c:v>74.11</c:v>
                </c:pt>
                <c:pt idx="26">
                  <c:v>78.05</c:v>
                </c:pt>
                <c:pt idx="27">
                  <c:v>80.02</c:v>
                </c:pt>
                <c:pt idx="28">
                  <c:v>81.84</c:v>
                </c:pt>
                <c:pt idx="29">
                  <c:v>83.7</c:v>
                </c:pt>
                <c:pt idx="30">
                  <c:v>85.6</c:v>
                </c:pt>
                <c:pt idx="31">
                  <c:v>87.54</c:v>
                </c:pt>
                <c:pt idx="32">
                  <c:v>89.52</c:v>
                </c:pt>
                <c:pt idx="33">
                  <c:v>91.56</c:v>
                </c:pt>
                <c:pt idx="34">
                  <c:v>93.63</c:v>
                </c:pt>
              </c:numCache>
            </c:numRef>
          </c:val>
        </c:ser>
        <c:marker val="1"/>
        <c:axId val="61438592"/>
        <c:axId val="61469056"/>
      </c:lineChart>
      <c:dateAx>
        <c:axId val="61438592"/>
        <c:scaling>
          <c:orientation val="minMax"/>
          <c:min val="37987"/>
        </c:scaling>
        <c:axPos val="b"/>
        <c:numFmt formatCode="yyyy" sourceLinked="1"/>
        <c:tickLblPos val="nextTo"/>
        <c:crossAx val="61469056"/>
        <c:crosses val="autoZero"/>
        <c:auto val="1"/>
        <c:lblOffset val="100"/>
        <c:majorUnit val="2"/>
        <c:majorTimeUnit val="years"/>
      </c:dateAx>
      <c:valAx>
        <c:axId val="61469056"/>
        <c:scaling>
          <c:orientation val="minMax"/>
          <c:min val="20"/>
        </c:scaling>
        <c:axPos val="l"/>
        <c:majorGridlines/>
        <c:title>
          <c:tx>
            <c:rich>
              <a:bodyPr rot="-5400000" vert="horz"/>
              <a:lstStyle/>
              <a:p>
                <a:pPr>
                  <a:defRPr/>
                </a:pPr>
                <a:r>
                  <a:rPr lang="en-US"/>
                  <a:t>$ per barrel</a:t>
                </a:r>
              </a:p>
            </c:rich>
          </c:tx>
        </c:title>
        <c:numFmt formatCode="General" sourceLinked="1"/>
        <c:tickLblPos val="nextTo"/>
        <c:crossAx val="61438592"/>
        <c:crosses val="autoZero"/>
        <c:crossBetween val="between"/>
        <c:majorUnit val="20"/>
      </c:valAx>
    </c:plotArea>
    <c:plotVisOnly val="1"/>
  </c:chart>
  <c:txPr>
    <a:bodyPr/>
    <a:lstStyle/>
    <a:p>
      <a:pPr>
        <a:defRPr sz="1400">
          <a:latin typeface="Arial" pitchFamily="34" charset="0"/>
          <a:cs typeface="Arial" pitchFamily="34" charset="0"/>
        </a:defRPr>
      </a:pPr>
      <a:endParaRPr lang="en-US"/>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6F8EFA-11B0-4EC1-9DEC-A65C32526EAF}"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n-US"/>
        </a:p>
      </dgm:t>
    </dgm:pt>
    <dgm:pt modelId="{D14788B0-2BF7-4C42-A41B-4F8B9B0D5551}">
      <dgm:prSet phldrT="[Text]"/>
      <dgm:spPr/>
      <dgm:t>
        <a:bodyPr/>
        <a:lstStyle/>
        <a:p>
          <a:r>
            <a:rPr lang="en-US" dirty="0" smtClean="0"/>
            <a:t>Valero </a:t>
          </a:r>
        </a:p>
        <a:p>
          <a:r>
            <a:rPr lang="en-US" dirty="0" smtClean="0"/>
            <a:t>(2.2 </a:t>
          </a:r>
          <a:r>
            <a:rPr lang="en-US" dirty="0" err="1" smtClean="0"/>
            <a:t>mmbd</a:t>
          </a:r>
          <a:r>
            <a:rPr lang="en-US" dirty="0" smtClean="0"/>
            <a:t> – present)</a:t>
          </a:r>
          <a:endParaRPr lang="en-US" dirty="0"/>
        </a:p>
      </dgm:t>
    </dgm:pt>
    <dgm:pt modelId="{BBE2335F-902B-47B4-8B0A-5A211B3367EB}" type="parTrans" cxnId="{E65B5C99-018E-42C4-B24C-FD6E18E6D124}">
      <dgm:prSet/>
      <dgm:spPr/>
      <dgm:t>
        <a:bodyPr/>
        <a:lstStyle/>
        <a:p>
          <a:endParaRPr lang="en-US"/>
        </a:p>
      </dgm:t>
    </dgm:pt>
    <dgm:pt modelId="{E41D9B8D-FDFD-4EC3-B780-22C19A000149}" type="sibTrans" cxnId="{E65B5C99-018E-42C4-B24C-FD6E18E6D124}">
      <dgm:prSet/>
      <dgm:spPr/>
      <dgm:t>
        <a:bodyPr/>
        <a:lstStyle/>
        <a:p>
          <a:endParaRPr lang="en-US"/>
        </a:p>
      </dgm:t>
    </dgm:pt>
    <dgm:pt modelId="{7A056306-8531-4E6B-8C4F-50FA5303348D}">
      <dgm:prSet phldrT="[Text]"/>
      <dgm:spPr/>
      <dgm:t>
        <a:bodyPr/>
        <a:lstStyle/>
        <a:p>
          <a:r>
            <a:rPr lang="en-US" dirty="0" smtClean="0"/>
            <a:t>Valero</a:t>
          </a:r>
          <a:endParaRPr lang="en-US" dirty="0"/>
        </a:p>
      </dgm:t>
    </dgm:pt>
    <dgm:pt modelId="{B99721E6-F097-4F7A-B474-DD19459B6706}" type="parTrans" cxnId="{7FFA6C03-44FF-4C68-A4C8-95EF82D47CA9}">
      <dgm:prSet/>
      <dgm:spPr/>
      <dgm:t>
        <a:bodyPr/>
        <a:lstStyle/>
        <a:p>
          <a:endParaRPr lang="en-US"/>
        </a:p>
      </dgm:t>
    </dgm:pt>
    <dgm:pt modelId="{C0BDCC6C-EAF4-4866-838F-2967DC85EA5A}" type="sibTrans" cxnId="{7FFA6C03-44FF-4C68-A4C8-95EF82D47CA9}">
      <dgm:prSet/>
      <dgm:spPr/>
      <dgm:t>
        <a:bodyPr/>
        <a:lstStyle/>
        <a:p>
          <a:endParaRPr lang="en-US"/>
        </a:p>
      </dgm:t>
    </dgm:pt>
    <dgm:pt modelId="{46A36D1E-3BE0-419F-A8C3-DBE2E28B7B03}">
      <dgm:prSet phldrT="[Text]"/>
      <dgm:spPr/>
      <dgm:t>
        <a:bodyPr/>
        <a:lstStyle/>
        <a:p>
          <a:r>
            <a:rPr lang="en-US" dirty="0" smtClean="0"/>
            <a:t>Valero</a:t>
          </a:r>
          <a:endParaRPr lang="en-US" dirty="0"/>
        </a:p>
      </dgm:t>
    </dgm:pt>
    <dgm:pt modelId="{BADD87A4-9B13-4D33-9E66-D1EFD559C949}" type="parTrans" cxnId="{56D487A9-3629-4AB9-B397-F8F75EE24252}">
      <dgm:prSet/>
      <dgm:spPr/>
      <dgm:t>
        <a:bodyPr/>
        <a:lstStyle/>
        <a:p>
          <a:endParaRPr lang="en-US"/>
        </a:p>
      </dgm:t>
    </dgm:pt>
    <dgm:pt modelId="{3D6F5AED-71B8-41F5-9F8C-45105F0D45D5}" type="sibTrans" cxnId="{56D487A9-3629-4AB9-B397-F8F75EE24252}">
      <dgm:prSet/>
      <dgm:spPr/>
      <dgm:t>
        <a:bodyPr/>
        <a:lstStyle/>
        <a:p>
          <a:endParaRPr lang="en-US"/>
        </a:p>
      </dgm:t>
    </dgm:pt>
    <dgm:pt modelId="{82247B71-5C8A-419C-B8D9-E275B0C5CE9A}">
      <dgm:prSet phldrT="[Text]"/>
      <dgm:spPr/>
      <dgm:t>
        <a:bodyPr/>
        <a:lstStyle/>
        <a:p>
          <a:r>
            <a:rPr lang="en-US" dirty="0" smtClean="0"/>
            <a:t>UDS</a:t>
          </a:r>
          <a:endParaRPr lang="en-US" dirty="0"/>
        </a:p>
      </dgm:t>
    </dgm:pt>
    <dgm:pt modelId="{29C839ED-0FEE-40AE-B80C-04881E831F25}" type="parTrans" cxnId="{B7BB4957-C4B1-4639-831B-4F6F8DFC53F1}">
      <dgm:prSet/>
      <dgm:spPr/>
      <dgm:t>
        <a:bodyPr/>
        <a:lstStyle/>
        <a:p>
          <a:endParaRPr lang="en-US"/>
        </a:p>
      </dgm:t>
    </dgm:pt>
    <dgm:pt modelId="{2BB175DD-F905-4922-AB40-0E4A9010C0F4}" type="sibTrans" cxnId="{B7BB4957-C4B1-4639-831B-4F6F8DFC53F1}">
      <dgm:prSet/>
      <dgm:spPr/>
      <dgm:t>
        <a:bodyPr/>
        <a:lstStyle/>
        <a:p>
          <a:endParaRPr lang="en-US"/>
        </a:p>
      </dgm:t>
    </dgm:pt>
    <dgm:pt modelId="{B3A51C3E-94B0-44C2-8971-8454DBB046F5}">
      <dgm:prSet phldrT="[Text]"/>
      <dgm:spPr/>
      <dgm:t>
        <a:bodyPr/>
        <a:lstStyle/>
        <a:p>
          <a:r>
            <a:rPr lang="en-US" dirty="0" smtClean="0"/>
            <a:t>Premcor</a:t>
          </a:r>
          <a:endParaRPr lang="en-US" dirty="0"/>
        </a:p>
      </dgm:t>
    </dgm:pt>
    <dgm:pt modelId="{6653479F-5FE5-4C0D-987C-818AA1367D80}" type="parTrans" cxnId="{06D3F1CB-F034-43B5-82FA-AE8030248AA3}">
      <dgm:prSet/>
      <dgm:spPr/>
      <dgm:t>
        <a:bodyPr/>
        <a:lstStyle/>
        <a:p>
          <a:endParaRPr lang="en-US"/>
        </a:p>
      </dgm:t>
    </dgm:pt>
    <dgm:pt modelId="{0EE72435-2D31-4318-B8E8-37A36E2C5664}" type="sibTrans" cxnId="{06D3F1CB-F034-43B5-82FA-AE8030248AA3}">
      <dgm:prSet/>
      <dgm:spPr/>
      <dgm:t>
        <a:bodyPr/>
        <a:lstStyle/>
        <a:p>
          <a:endParaRPr lang="en-US"/>
        </a:p>
      </dgm:t>
    </dgm:pt>
    <dgm:pt modelId="{690293DE-F221-4F1E-A0D6-0E12CD2F41C5}">
      <dgm:prSet phldrT="[Text]"/>
      <dgm:spPr/>
      <dgm:t>
        <a:bodyPr/>
        <a:lstStyle/>
        <a:p>
          <a:r>
            <a:rPr lang="en-US" dirty="0" smtClean="0"/>
            <a:t>Williams</a:t>
          </a:r>
          <a:endParaRPr lang="en-US" dirty="0"/>
        </a:p>
      </dgm:t>
    </dgm:pt>
    <dgm:pt modelId="{D23731B2-64E7-40F4-AA7F-487591BC94E0}" type="parTrans" cxnId="{15D550FF-0CE9-4B56-B54E-AAF0287D7E7A}">
      <dgm:prSet/>
      <dgm:spPr/>
      <dgm:t>
        <a:bodyPr/>
        <a:lstStyle/>
        <a:p>
          <a:endParaRPr lang="en-US"/>
        </a:p>
      </dgm:t>
    </dgm:pt>
    <dgm:pt modelId="{377ACEEF-5A7C-4CFB-AF6A-3E87ACF8BB92}" type="sibTrans" cxnId="{15D550FF-0CE9-4B56-B54E-AAF0287D7E7A}">
      <dgm:prSet/>
      <dgm:spPr/>
      <dgm:t>
        <a:bodyPr/>
        <a:lstStyle/>
        <a:p>
          <a:endParaRPr lang="en-US"/>
        </a:p>
      </dgm:t>
    </dgm:pt>
    <dgm:pt modelId="{F972A93C-729B-4B47-AFB3-41F107B0B695}">
      <dgm:prSet phldrT="[Text]"/>
      <dgm:spPr/>
      <dgm:t>
        <a:bodyPr/>
        <a:lstStyle/>
        <a:p>
          <a:r>
            <a:rPr lang="en-US" dirty="0" smtClean="0"/>
            <a:t>Clark Refining</a:t>
          </a:r>
          <a:endParaRPr lang="en-US" dirty="0"/>
        </a:p>
      </dgm:t>
    </dgm:pt>
    <dgm:pt modelId="{6E99E041-7BF8-4A83-A29D-28020A67876D}" type="parTrans" cxnId="{85A9C0BF-29B3-46F0-B414-5BA039ADED37}">
      <dgm:prSet/>
      <dgm:spPr/>
      <dgm:t>
        <a:bodyPr/>
        <a:lstStyle/>
        <a:p>
          <a:endParaRPr lang="en-US"/>
        </a:p>
      </dgm:t>
    </dgm:pt>
    <dgm:pt modelId="{A5B64916-1911-48ED-9C22-5B7A397280BE}" type="sibTrans" cxnId="{85A9C0BF-29B3-46F0-B414-5BA039ADED37}">
      <dgm:prSet/>
      <dgm:spPr/>
      <dgm:t>
        <a:bodyPr/>
        <a:lstStyle/>
        <a:p>
          <a:endParaRPr lang="en-US"/>
        </a:p>
      </dgm:t>
    </dgm:pt>
    <dgm:pt modelId="{9D0AD925-3549-409F-A6DC-98FEBA662E27}">
      <dgm:prSet phldrT="[Text]"/>
      <dgm:spPr/>
      <dgm:t>
        <a:bodyPr/>
        <a:lstStyle/>
        <a:p>
          <a:r>
            <a:rPr lang="en-US" dirty="0" smtClean="0"/>
            <a:t>Orion</a:t>
          </a:r>
          <a:endParaRPr lang="en-US" dirty="0"/>
        </a:p>
      </dgm:t>
    </dgm:pt>
    <dgm:pt modelId="{5F93C7A2-044D-48FA-B630-D8AFA228841B}" type="parTrans" cxnId="{07FA79EF-D95E-4279-94D8-4259990155B2}">
      <dgm:prSet/>
      <dgm:spPr/>
      <dgm:t>
        <a:bodyPr/>
        <a:lstStyle/>
        <a:p>
          <a:endParaRPr lang="en-US"/>
        </a:p>
      </dgm:t>
    </dgm:pt>
    <dgm:pt modelId="{EFC6C14A-DF52-4974-8D9A-E1051D20B74E}" type="sibTrans" cxnId="{07FA79EF-D95E-4279-94D8-4259990155B2}">
      <dgm:prSet/>
      <dgm:spPr/>
      <dgm:t>
        <a:bodyPr/>
        <a:lstStyle/>
        <a:p>
          <a:endParaRPr lang="en-US"/>
        </a:p>
      </dgm:t>
    </dgm:pt>
    <dgm:pt modelId="{0771B5A7-AEF4-4849-9861-A405107D01E3}">
      <dgm:prSet phldrT="[Text]"/>
      <dgm:spPr/>
      <dgm:t>
        <a:bodyPr/>
        <a:lstStyle/>
        <a:p>
          <a:r>
            <a:rPr lang="en-US" dirty="0" smtClean="0"/>
            <a:t>Diamond Shamrock</a:t>
          </a:r>
          <a:endParaRPr lang="en-US" dirty="0"/>
        </a:p>
      </dgm:t>
    </dgm:pt>
    <dgm:pt modelId="{6C5BA288-DD6B-450B-8512-10A065250D92}" type="parTrans" cxnId="{4323E31D-9F16-4857-A259-3B195032C402}">
      <dgm:prSet/>
      <dgm:spPr/>
      <dgm:t>
        <a:bodyPr/>
        <a:lstStyle/>
        <a:p>
          <a:endParaRPr lang="en-US"/>
        </a:p>
      </dgm:t>
    </dgm:pt>
    <dgm:pt modelId="{00FDD2A6-A51B-4CDF-AE8D-1CDC87AAE3A7}" type="sibTrans" cxnId="{4323E31D-9F16-4857-A259-3B195032C402}">
      <dgm:prSet/>
      <dgm:spPr/>
      <dgm:t>
        <a:bodyPr/>
        <a:lstStyle/>
        <a:p>
          <a:endParaRPr lang="en-US"/>
        </a:p>
      </dgm:t>
    </dgm:pt>
    <dgm:pt modelId="{AE0FE1AF-8EEB-4036-A3F8-268BB0D1D0C6}">
      <dgm:prSet phldrT="[Text]"/>
      <dgm:spPr/>
      <dgm:t>
        <a:bodyPr/>
        <a:lstStyle/>
        <a:p>
          <a:r>
            <a:rPr lang="en-US" dirty="0" smtClean="0"/>
            <a:t>Ultramar</a:t>
          </a:r>
          <a:endParaRPr lang="en-US" dirty="0"/>
        </a:p>
      </dgm:t>
    </dgm:pt>
    <dgm:pt modelId="{6DFE17B8-E7BF-4AE3-8005-72ABA89DA0C6}" type="parTrans" cxnId="{B3D19F8A-8ABB-4098-9054-9528F81CE778}">
      <dgm:prSet/>
      <dgm:spPr/>
      <dgm:t>
        <a:bodyPr/>
        <a:lstStyle/>
        <a:p>
          <a:endParaRPr lang="en-US"/>
        </a:p>
      </dgm:t>
    </dgm:pt>
    <dgm:pt modelId="{F40CD67C-FB22-4D3E-9A3C-2DCB0B458937}" type="sibTrans" cxnId="{B3D19F8A-8ABB-4098-9054-9528F81CE778}">
      <dgm:prSet/>
      <dgm:spPr/>
      <dgm:t>
        <a:bodyPr/>
        <a:lstStyle/>
        <a:p>
          <a:endParaRPr lang="en-US"/>
        </a:p>
      </dgm:t>
    </dgm:pt>
    <dgm:pt modelId="{9807F027-CAEA-46F0-BD1E-0D2D7AC0D2D6}">
      <dgm:prSet phldrT="[Text]"/>
      <dgm:spPr/>
      <dgm:t>
        <a:bodyPr/>
        <a:lstStyle/>
        <a:p>
          <a:r>
            <a:rPr lang="en-US" dirty="0" smtClean="0"/>
            <a:t>Williams</a:t>
          </a:r>
          <a:endParaRPr lang="en-US" dirty="0"/>
        </a:p>
      </dgm:t>
    </dgm:pt>
    <dgm:pt modelId="{AD631266-3531-4B53-80A6-C8EC1FB23D17}" type="parTrans" cxnId="{96B336B9-E5E7-4385-B2FE-79E272BDAA82}">
      <dgm:prSet/>
      <dgm:spPr/>
      <dgm:t>
        <a:bodyPr/>
        <a:lstStyle/>
        <a:p>
          <a:endParaRPr lang="en-US"/>
        </a:p>
      </dgm:t>
    </dgm:pt>
    <dgm:pt modelId="{2D9C0A93-C0D2-4B64-9580-E262AB18487B}" type="sibTrans" cxnId="{96B336B9-E5E7-4385-B2FE-79E272BDAA82}">
      <dgm:prSet/>
      <dgm:spPr/>
      <dgm:t>
        <a:bodyPr/>
        <a:lstStyle/>
        <a:p>
          <a:endParaRPr lang="en-US"/>
        </a:p>
      </dgm:t>
    </dgm:pt>
    <dgm:pt modelId="{8E5CDCD4-25E1-4CC3-94A3-51B86D7838AB}">
      <dgm:prSet phldrT="[Text]"/>
      <dgm:spPr/>
      <dgm:t>
        <a:bodyPr/>
        <a:lstStyle/>
        <a:p>
          <a:r>
            <a:rPr lang="en-US" dirty="0" smtClean="0"/>
            <a:t>Mapco</a:t>
          </a:r>
          <a:endParaRPr lang="en-US" dirty="0"/>
        </a:p>
      </dgm:t>
    </dgm:pt>
    <dgm:pt modelId="{172F22F9-1ED5-47E3-9A4A-E4BAEDFAF5C7}" type="parTrans" cxnId="{38222349-0357-4EC3-B00D-BF58A5455CAC}">
      <dgm:prSet/>
      <dgm:spPr/>
      <dgm:t>
        <a:bodyPr/>
        <a:lstStyle/>
        <a:p>
          <a:endParaRPr lang="en-US"/>
        </a:p>
      </dgm:t>
    </dgm:pt>
    <dgm:pt modelId="{F171F7E4-2814-4EEC-AC04-5BA5C311B6FD}" type="sibTrans" cxnId="{38222349-0357-4EC3-B00D-BF58A5455CAC}">
      <dgm:prSet/>
      <dgm:spPr/>
      <dgm:t>
        <a:bodyPr/>
        <a:lstStyle/>
        <a:p>
          <a:endParaRPr lang="en-US"/>
        </a:p>
      </dgm:t>
    </dgm:pt>
    <dgm:pt modelId="{84C64988-787E-43AB-8D20-7CCB111173D0}">
      <dgm:prSet phldrT="[Text]"/>
      <dgm:spPr/>
      <dgm:t>
        <a:bodyPr/>
        <a:lstStyle/>
        <a:p>
          <a:r>
            <a:rPr lang="en-US" dirty="0" smtClean="0"/>
            <a:t>Total N. America</a:t>
          </a:r>
          <a:endParaRPr lang="en-US" dirty="0"/>
        </a:p>
      </dgm:t>
    </dgm:pt>
    <dgm:pt modelId="{081688C6-2752-4DB6-A006-E42B49DC49D0}" type="parTrans" cxnId="{770990FC-6C41-4E41-A8E2-7C3BF198B0C3}">
      <dgm:prSet/>
      <dgm:spPr/>
      <dgm:t>
        <a:bodyPr/>
        <a:lstStyle/>
        <a:p>
          <a:endParaRPr lang="en-US"/>
        </a:p>
      </dgm:t>
    </dgm:pt>
    <dgm:pt modelId="{4501F03A-8B2D-414C-BBD9-EE693530549D}" type="sibTrans" cxnId="{770990FC-6C41-4E41-A8E2-7C3BF198B0C3}">
      <dgm:prSet/>
      <dgm:spPr/>
      <dgm:t>
        <a:bodyPr/>
        <a:lstStyle/>
        <a:p>
          <a:endParaRPr lang="en-US"/>
        </a:p>
      </dgm:t>
    </dgm:pt>
    <dgm:pt modelId="{05D5E36D-1EFE-4FA8-B5D0-AFCE02665E00}">
      <dgm:prSet phldrT="[Text]"/>
      <dgm:spPr/>
      <dgm:t>
        <a:bodyPr/>
        <a:lstStyle/>
        <a:p>
          <a:r>
            <a:rPr lang="en-US" dirty="0" smtClean="0"/>
            <a:t>Valero</a:t>
          </a:r>
          <a:endParaRPr lang="en-US" dirty="0"/>
        </a:p>
      </dgm:t>
    </dgm:pt>
    <dgm:pt modelId="{C9534BC9-DC3C-45C2-88FF-4FE775A2457F}" type="parTrans" cxnId="{212496B4-B0FF-4B23-B194-9455D83AE948}">
      <dgm:prSet/>
      <dgm:spPr/>
      <dgm:t>
        <a:bodyPr/>
        <a:lstStyle/>
        <a:p>
          <a:endParaRPr lang="en-US"/>
        </a:p>
      </dgm:t>
    </dgm:pt>
    <dgm:pt modelId="{F432469C-4DFE-438A-B164-81D4F651838B}" type="sibTrans" cxnId="{212496B4-B0FF-4B23-B194-9455D83AE948}">
      <dgm:prSet/>
      <dgm:spPr/>
      <dgm:t>
        <a:bodyPr/>
        <a:lstStyle/>
        <a:p>
          <a:endParaRPr lang="en-US"/>
        </a:p>
      </dgm:t>
    </dgm:pt>
    <dgm:pt modelId="{A902314A-3E56-42A9-B802-9F1AA7E88ED0}">
      <dgm:prSet phldrT="[Text]"/>
      <dgm:spPr/>
      <dgm:t>
        <a:bodyPr/>
        <a:lstStyle/>
        <a:p>
          <a:r>
            <a:rPr lang="en-US" dirty="0" err="1" smtClean="0"/>
            <a:t>Huntway</a:t>
          </a:r>
          <a:endParaRPr lang="en-US" dirty="0"/>
        </a:p>
      </dgm:t>
    </dgm:pt>
    <dgm:pt modelId="{2D6D0635-D4E5-49FF-B435-D4A4CA4B9197}" type="parTrans" cxnId="{138263D1-6382-4FEA-9F5D-6C9E130CD836}">
      <dgm:prSet/>
      <dgm:spPr/>
      <dgm:t>
        <a:bodyPr/>
        <a:lstStyle/>
        <a:p>
          <a:endParaRPr lang="en-US"/>
        </a:p>
      </dgm:t>
    </dgm:pt>
    <dgm:pt modelId="{D2EED6F5-8674-4131-B1EF-3047B7620254}" type="sibTrans" cxnId="{138263D1-6382-4FEA-9F5D-6C9E130CD836}">
      <dgm:prSet/>
      <dgm:spPr/>
      <dgm:t>
        <a:bodyPr/>
        <a:lstStyle/>
        <a:p>
          <a:endParaRPr lang="en-US"/>
        </a:p>
      </dgm:t>
    </dgm:pt>
    <dgm:pt modelId="{9F4C4BA4-A8C6-45A6-A193-6181F73D362B}">
      <dgm:prSet phldrT="[Text]"/>
      <dgm:spPr/>
      <dgm:t>
        <a:bodyPr/>
        <a:lstStyle/>
        <a:p>
          <a:r>
            <a:rPr lang="en-US" dirty="0" smtClean="0"/>
            <a:t>Salomon (Basis)</a:t>
          </a:r>
          <a:endParaRPr lang="en-US" dirty="0"/>
        </a:p>
      </dgm:t>
    </dgm:pt>
    <dgm:pt modelId="{DBF7AFEE-C118-4F16-997D-04888E44051D}" type="parTrans" cxnId="{DF2493D6-B971-41D6-BEE1-E45252BC7917}">
      <dgm:prSet/>
      <dgm:spPr/>
      <dgm:t>
        <a:bodyPr/>
        <a:lstStyle/>
        <a:p>
          <a:endParaRPr lang="en-US"/>
        </a:p>
      </dgm:t>
    </dgm:pt>
    <dgm:pt modelId="{4FCAE3D0-1F22-4416-A19C-18D1A647CC31}" type="sibTrans" cxnId="{DF2493D6-B971-41D6-BEE1-E45252BC7917}">
      <dgm:prSet/>
      <dgm:spPr/>
      <dgm:t>
        <a:bodyPr/>
        <a:lstStyle/>
        <a:p>
          <a:endParaRPr lang="en-US"/>
        </a:p>
      </dgm:t>
    </dgm:pt>
    <dgm:pt modelId="{27C1B6AD-A0A3-4390-A6D4-737138C6A98F}">
      <dgm:prSet phldrT="[Text]"/>
      <dgm:spPr>
        <a:solidFill>
          <a:schemeClr val="tx2"/>
        </a:solidFill>
      </dgm:spPr>
      <dgm:t>
        <a:bodyPr/>
        <a:lstStyle/>
        <a:p>
          <a:r>
            <a:rPr lang="en-US" dirty="0" smtClean="0"/>
            <a:t>Valero </a:t>
          </a:r>
        </a:p>
        <a:p>
          <a:r>
            <a:rPr lang="en-US" dirty="0" smtClean="0"/>
            <a:t>(95 kbd-1994)</a:t>
          </a:r>
          <a:endParaRPr lang="en-US" dirty="0"/>
        </a:p>
      </dgm:t>
    </dgm:pt>
    <dgm:pt modelId="{CF9749D9-79E1-4515-8929-26A8567E3A6A}" type="parTrans" cxnId="{F8EDF7A4-8D6B-4639-8F24-82F60C89B54E}">
      <dgm:prSet/>
      <dgm:spPr/>
      <dgm:t>
        <a:bodyPr/>
        <a:lstStyle/>
        <a:p>
          <a:endParaRPr lang="en-US"/>
        </a:p>
      </dgm:t>
    </dgm:pt>
    <dgm:pt modelId="{2F8D9B78-E8C6-46BD-A692-473DE3803A0A}" type="sibTrans" cxnId="{F8EDF7A4-8D6B-4639-8F24-82F60C89B54E}">
      <dgm:prSet/>
      <dgm:spPr/>
      <dgm:t>
        <a:bodyPr/>
        <a:lstStyle/>
        <a:p>
          <a:endParaRPr lang="en-US"/>
        </a:p>
      </dgm:t>
    </dgm:pt>
    <dgm:pt modelId="{BE011E05-8AD6-4273-A1EE-7B2C1869BE59}">
      <dgm:prSet phldrT="[Text]"/>
      <dgm:spPr/>
      <dgm:t>
        <a:bodyPr/>
        <a:lstStyle/>
        <a:p>
          <a:r>
            <a:rPr lang="en-US" dirty="0" smtClean="0"/>
            <a:t>Coastal (Aruba)</a:t>
          </a:r>
          <a:endParaRPr lang="en-US" dirty="0"/>
        </a:p>
      </dgm:t>
    </dgm:pt>
    <dgm:pt modelId="{04A6FFB0-3511-4D45-800F-445C61065D70}" type="parTrans" cxnId="{D3014F27-DF88-4C95-9254-231EFBDC7E60}">
      <dgm:prSet/>
      <dgm:spPr/>
      <dgm:t>
        <a:bodyPr/>
        <a:lstStyle/>
        <a:p>
          <a:endParaRPr lang="en-US"/>
        </a:p>
      </dgm:t>
    </dgm:pt>
    <dgm:pt modelId="{94C6B935-B1ED-47A7-B48E-91F19442B658}" type="sibTrans" cxnId="{D3014F27-DF88-4C95-9254-231EFBDC7E60}">
      <dgm:prSet/>
      <dgm:spPr/>
      <dgm:t>
        <a:bodyPr/>
        <a:lstStyle/>
        <a:p>
          <a:endParaRPr lang="en-US"/>
        </a:p>
      </dgm:t>
    </dgm:pt>
    <dgm:pt modelId="{DB9F0533-2FAC-47D2-96F6-224EB8B45E34}" type="pres">
      <dgm:prSet presAssocID="{F86F8EFA-11B0-4EC1-9DEC-A65C32526EAF}" presName="diagram" presStyleCnt="0">
        <dgm:presLayoutVars>
          <dgm:chPref val="1"/>
          <dgm:dir/>
          <dgm:animOne val="branch"/>
          <dgm:animLvl val="lvl"/>
          <dgm:resizeHandles val="exact"/>
        </dgm:presLayoutVars>
      </dgm:prSet>
      <dgm:spPr/>
      <dgm:t>
        <a:bodyPr/>
        <a:lstStyle/>
        <a:p>
          <a:endParaRPr lang="en-US"/>
        </a:p>
      </dgm:t>
    </dgm:pt>
    <dgm:pt modelId="{EC83CCC7-C575-4C2E-AAAD-EDBF62BA2298}" type="pres">
      <dgm:prSet presAssocID="{D14788B0-2BF7-4C42-A41B-4F8B9B0D5551}" presName="root1" presStyleCnt="0"/>
      <dgm:spPr/>
    </dgm:pt>
    <dgm:pt modelId="{96F5ECA4-7AA9-4708-871A-CA32A7789C00}" type="pres">
      <dgm:prSet presAssocID="{D14788B0-2BF7-4C42-A41B-4F8B9B0D5551}" presName="LevelOneTextNode" presStyleLbl="node0" presStyleIdx="0" presStyleCnt="1" custScaleX="162503" custScaleY="161183">
        <dgm:presLayoutVars>
          <dgm:chPref val="3"/>
        </dgm:presLayoutVars>
      </dgm:prSet>
      <dgm:spPr/>
      <dgm:t>
        <a:bodyPr/>
        <a:lstStyle/>
        <a:p>
          <a:endParaRPr lang="en-US"/>
        </a:p>
      </dgm:t>
    </dgm:pt>
    <dgm:pt modelId="{2200785A-6BED-49BC-803A-DE3DFFDA1A03}" type="pres">
      <dgm:prSet presAssocID="{D14788B0-2BF7-4C42-A41B-4F8B9B0D5551}" presName="level2hierChild" presStyleCnt="0"/>
      <dgm:spPr/>
    </dgm:pt>
    <dgm:pt modelId="{D90F4EEA-7E47-43FC-A2A9-61832201DE41}" type="pres">
      <dgm:prSet presAssocID="{B99721E6-F097-4F7A-B474-DD19459B6706}" presName="conn2-1" presStyleLbl="parChTrans1D2" presStyleIdx="0" presStyleCnt="3"/>
      <dgm:spPr/>
      <dgm:t>
        <a:bodyPr/>
        <a:lstStyle/>
        <a:p>
          <a:endParaRPr lang="en-US"/>
        </a:p>
      </dgm:t>
    </dgm:pt>
    <dgm:pt modelId="{8009F49E-35D7-4D7E-A088-8BDA4F45598E}" type="pres">
      <dgm:prSet presAssocID="{B99721E6-F097-4F7A-B474-DD19459B6706}" presName="connTx" presStyleLbl="parChTrans1D2" presStyleIdx="0" presStyleCnt="3"/>
      <dgm:spPr/>
      <dgm:t>
        <a:bodyPr/>
        <a:lstStyle/>
        <a:p>
          <a:endParaRPr lang="en-US"/>
        </a:p>
      </dgm:t>
    </dgm:pt>
    <dgm:pt modelId="{50F20E8C-38A1-415B-B992-8C8C05886D1D}" type="pres">
      <dgm:prSet presAssocID="{7A056306-8531-4E6B-8C4F-50FA5303348D}" presName="root2" presStyleCnt="0"/>
      <dgm:spPr/>
    </dgm:pt>
    <dgm:pt modelId="{AB935E05-EB38-42CD-91FA-1224DA5AD581}" type="pres">
      <dgm:prSet presAssocID="{7A056306-8531-4E6B-8C4F-50FA5303348D}" presName="LevelTwoTextNode" presStyleLbl="node2" presStyleIdx="0" presStyleCnt="3">
        <dgm:presLayoutVars>
          <dgm:chPref val="3"/>
        </dgm:presLayoutVars>
      </dgm:prSet>
      <dgm:spPr/>
      <dgm:t>
        <a:bodyPr/>
        <a:lstStyle/>
        <a:p>
          <a:endParaRPr lang="en-US"/>
        </a:p>
      </dgm:t>
    </dgm:pt>
    <dgm:pt modelId="{90195754-73BD-45F5-B403-2C3C428FB503}" type="pres">
      <dgm:prSet presAssocID="{7A056306-8531-4E6B-8C4F-50FA5303348D}" presName="level3hierChild" presStyleCnt="0"/>
      <dgm:spPr/>
    </dgm:pt>
    <dgm:pt modelId="{E08FAF57-3F5A-48A9-B5DC-9BF05AFB8E09}" type="pres">
      <dgm:prSet presAssocID="{04A6FFB0-3511-4D45-800F-445C61065D70}" presName="conn2-1" presStyleLbl="parChTrans1D2" presStyleIdx="1" presStyleCnt="3"/>
      <dgm:spPr/>
      <dgm:t>
        <a:bodyPr/>
        <a:lstStyle/>
        <a:p>
          <a:endParaRPr lang="en-US"/>
        </a:p>
      </dgm:t>
    </dgm:pt>
    <dgm:pt modelId="{4BB26060-56AC-4628-A462-D9B40FE269E3}" type="pres">
      <dgm:prSet presAssocID="{04A6FFB0-3511-4D45-800F-445C61065D70}" presName="connTx" presStyleLbl="parChTrans1D2" presStyleIdx="1" presStyleCnt="3"/>
      <dgm:spPr/>
      <dgm:t>
        <a:bodyPr/>
        <a:lstStyle/>
        <a:p>
          <a:endParaRPr lang="en-US"/>
        </a:p>
      </dgm:t>
    </dgm:pt>
    <dgm:pt modelId="{E4C2D4EC-9CBF-45BC-8645-5687F6E660CC}" type="pres">
      <dgm:prSet presAssocID="{BE011E05-8AD6-4273-A1EE-7B2C1869BE59}" presName="root2" presStyleCnt="0"/>
      <dgm:spPr/>
    </dgm:pt>
    <dgm:pt modelId="{DE699250-9043-4CAC-8F33-7037291C2FF8}" type="pres">
      <dgm:prSet presAssocID="{BE011E05-8AD6-4273-A1EE-7B2C1869BE59}" presName="LevelTwoTextNode" presStyleLbl="node2" presStyleIdx="1" presStyleCnt="3">
        <dgm:presLayoutVars>
          <dgm:chPref val="3"/>
        </dgm:presLayoutVars>
      </dgm:prSet>
      <dgm:spPr/>
      <dgm:t>
        <a:bodyPr/>
        <a:lstStyle/>
        <a:p>
          <a:endParaRPr lang="en-US"/>
        </a:p>
      </dgm:t>
    </dgm:pt>
    <dgm:pt modelId="{AA69539A-B8A7-4E85-A828-FA9381D97EEC}" type="pres">
      <dgm:prSet presAssocID="{BE011E05-8AD6-4273-A1EE-7B2C1869BE59}" presName="level3hierChild" presStyleCnt="0"/>
      <dgm:spPr/>
    </dgm:pt>
    <dgm:pt modelId="{D725AEF8-41F5-4DDE-8E05-0F4829B69CFC}" type="pres">
      <dgm:prSet presAssocID="{BADD87A4-9B13-4D33-9E66-D1EFD559C949}" presName="conn2-1" presStyleLbl="parChTrans1D3" presStyleIdx="0" presStyleCnt="4"/>
      <dgm:spPr/>
      <dgm:t>
        <a:bodyPr/>
        <a:lstStyle/>
        <a:p>
          <a:endParaRPr lang="en-US"/>
        </a:p>
      </dgm:t>
    </dgm:pt>
    <dgm:pt modelId="{5482439D-4DB6-4BB7-B665-A52FA24ABF92}" type="pres">
      <dgm:prSet presAssocID="{BADD87A4-9B13-4D33-9E66-D1EFD559C949}" presName="connTx" presStyleLbl="parChTrans1D3" presStyleIdx="0" presStyleCnt="4"/>
      <dgm:spPr/>
      <dgm:t>
        <a:bodyPr/>
        <a:lstStyle/>
        <a:p>
          <a:endParaRPr lang="en-US"/>
        </a:p>
      </dgm:t>
    </dgm:pt>
    <dgm:pt modelId="{41223638-8AEB-477C-AF38-E64C2579D9B2}" type="pres">
      <dgm:prSet presAssocID="{46A36D1E-3BE0-419F-A8C3-DBE2E28B7B03}" presName="root2" presStyleCnt="0"/>
      <dgm:spPr/>
    </dgm:pt>
    <dgm:pt modelId="{786A649D-1EFB-4C6A-B84D-AA263EE55F86}" type="pres">
      <dgm:prSet presAssocID="{46A36D1E-3BE0-419F-A8C3-DBE2E28B7B03}" presName="LevelTwoTextNode" presStyleLbl="node3" presStyleIdx="0" presStyleCnt="4">
        <dgm:presLayoutVars>
          <dgm:chPref val="3"/>
        </dgm:presLayoutVars>
      </dgm:prSet>
      <dgm:spPr/>
      <dgm:t>
        <a:bodyPr/>
        <a:lstStyle/>
        <a:p>
          <a:endParaRPr lang="en-US"/>
        </a:p>
      </dgm:t>
    </dgm:pt>
    <dgm:pt modelId="{57048F0F-F77F-4B1F-9578-2B35F7649067}" type="pres">
      <dgm:prSet presAssocID="{46A36D1E-3BE0-419F-A8C3-DBE2E28B7B03}" presName="level3hierChild" presStyleCnt="0"/>
      <dgm:spPr/>
    </dgm:pt>
    <dgm:pt modelId="{57C6EE28-B02E-4AC2-972A-743949C1A69B}" type="pres">
      <dgm:prSet presAssocID="{5F93C7A2-044D-48FA-B630-D8AFA228841B}" presName="conn2-1" presStyleLbl="parChTrans1D4" presStyleIdx="0" presStyleCnt="10"/>
      <dgm:spPr/>
      <dgm:t>
        <a:bodyPr/>
        <a:lstStyle/>
        <a:p>
          <a:endParaRPr lang="en-US"/>
        </a:p>
      </dgm:t>
    </dgm:pt>
    <dgm:pt modelId="{17CEFF18-D9DE-4564-97C5-549FBDCFFDA3}" type="pres">
      <dgm:prSet presAssocID="{5F93C7A2-044D-48FA-B630-D8AFA228841B}" presName="connTx" presStyleLbl="parChTrans1D4" presStyleIdx="0" presStyleCnt="10"/>
      <dgm:spPr/>
      <dgm:t>
        <a:bodyPr/>
        <a:lstStyle/>
        <a:p>
          <a:endParaRPr lang="en-US"/>
        </a:p>
      </dgm:t>
    </dgm:pt>
    <dgm:pt modelId="{72D1A00A-1DA9-4417-B165-59D77FBFFD04}" type="pres">
      <dgm:prSet presAssocID="{9D0AD925-3549-409F-A6DC-98FEBA662E27}" presName="root2" presStyleCnt="0"/>
      <dgm:spPr/>
    </dgm:pt>
    <dgm:pt modelId="{48A4130B-3213-42F0-9DE1-CA91287B99E0}" type="pres">
      <dgm:prSet presAssocID="{9D0AD925-3549-409F-A6DC-98FEBA662E27}" presName="LevelTwoTextNode" presStyleLbl="node4" presStyleIdx="0" presStyleCnt="10">
        <dgm:presLayoutVars>
          <dgm:chPref val="3"/>
        </dgm:presLayoutVars>
      </dgm:prSet>
      <dgm:spPr/>
      <dgm:t>
        <a:bodyPr/>
        <a:lstStyle/>
        <a:p>
          <a:endParaRPr lang="en-US"/>
        </a:p>
      </dgm:t>
    </dgm:pt>
    <dgm:pt modelId="{2DEA18AA-7F6D-48AB-98B8-B038999A2038}" type="pres">
      <dgm:prSet presAssocID="{9D0AD925-3549-409F-A6DC-98FEBA662E27}" presName="level3hierChild" presStyleCnt="0"/>
      <dgm:spPr/>
    </dgm:pt>
    <dgm:pt modelId="{4B631812-11D0-4AA4-8178-441B8A7AC3A0}" type="pres">
      <dgm:prSet presAssocID="{C9534BC9-DC3C-45C2-88FF-4FE775A2457F}" presName="conn2-1" presStyleLbl="parChTrans1D4" presStyleIdx="1" presStyleCnt="10"/>
      <dgm:spPr/>
      <dgm:t>
        <a:bodyPr/>
        <a:lstStyle/>
        <a:p>
          <a:endParaRPr lang="en-US"/>
        </a:p>
      </dgm:t>
    </dgm:pt>
    <dgm:pt modelId="{DDA43BAE-A936-4B62-B5F4-35482960D10F}" type="pres">
      <dgm:prSet presAssocID="{C9534BC9-DC3C-45C2-88FF-4FE775A2457F}" presName="connTx" presStyleLbl="parChTrans1D4" presStyleIdx="1" presStyleCnt="10"/>
      <dgm:spPr/>
      <dgm:t>
        <a:bodyPr/>
        <a:lstStyle/>
        <a:p>
          <a:endParaRPr lang="en-US"/>
        </a:p>
      </dgm:t>
    </dgm:pt>
    <dgm:pt modelId="{CCFCCAFF-4BE7-4792-9D72-201515B4B10E}" type="pres">
      <dgm:prSet presAssocID="{05D5E36D-1EFE-4FA8-B5D0-AFCE02665E00}" presName="root2" presStyleCnt="0"/>
      <dgm:spPr/>
    </dgm:pt>
    <dgm:pt modelId="{64FD6D3D-FAB8-44EF-BB9D-BFB7BBACBB9A}" type="pres">
      <dgm:prSet presAssocID="{05D5E36D-1EFE-4FA8-B5D0-AFCE02665E00}" presName="LevelTwoTextNode" presStyleLbl="node4" presStyleIdx="1" presStyleCnt="10">
        <dgm:presLayoutVars>
          <dgm:chPref val="3"/>
        </dgm:presLayoutVars>
      </dgm:prSet>
      <dgm:spPr/>
      <dgm:t>
        <a:bodyPr/>
        <a:lstStyle/>
        <a:p>
          <a:endParaRPr lang="en-US"/>
        </a:p>
      </dgm:t>
    </dgm:pt>
    <dgm:pt modelId="{902D84E0-DC46-4436-9007-90E4F9BD2491}" type="pres">
      <dgm:prSet presAssocID="{05D5E36D-1EFE-4FA8-B5D0-AFCE02665E00}" presName="level3hierChild" presStyleCnt="0"/>
      <dgm:spPr/>
    </dgm:pt>
    <dgm:pt modelId="{AB889789-9B2D-4549-937A-F44374E1D745}" type="pres">
      <dgm:prSet presAssocID="{2D6D0635-D4E5-49FF-B435-D4A4CA4B9197}" presName="conn2-1" presStyleLbl="parChTrans1D4" presStyleIdx="2" presStyleCnt="10"/>
      <dgm:spPr/>
      <dgm:t>
        <a:bodyPr/>
        <a:lstStyle/>
        <a:p>
          <a:endParaRPr lang="en-US"/>
        </a:p>
      </dgm:t>
    </dgm:pt>
    <dgm:pt modelId="{AB0D3958-175D-474D-A98A-9290F6971471}" type="pres">
      <dgm:prSet presAssocID="{2D6D0635-D4E5-49FF-B435-D4A4CA4B9197}" presName="connTx" presStyleLbl="parChTrans1D4" presStyleIdx="2" presStyleCnt="10"/>
      <dgm:spPr/>
      <dgm:t>
        <a:bodyPr/>
        <a:lstStyle/>
        <a:p>
          <a:endParaRPr lang="en-US"/>
        </a:p>
      </dgm:t>
    </dgm:pt>
    <dgm:pt modelId="{DF1751A2-122B-41B3-B131-76C885203368}" type="pres">
      <dgm:prSet presAssocID="{A902314A-3E56-42A9-B802-9F1AA7E88ED0}" presName="root2" presStyleCnt="0"/>
      <dgm:spPr/>
    </dgm:pt>
    <dgm:pt modelId="{12B61A37-5CC0-4CD1-A5EC-F673AA3491B0}" type="pres">
      <dgm:prSet presAssocID="{A902314A-3E56-42A9-B802-9F1AA7E88ED0}" presName="LevelTwoTextNode" presStyleLbl="node4" presStyleIdx="2" presStyleCnt="10">
        <dgm:presLayoutVars>
          <dgm:chPref val="3"/>
        </dgm:presLayoutVars>
      </dgm:prSet>
      <dgm:spPr/>
      <dgm:t>
        <a:bodyPr/>
        <a:lstStyle/>
        <a:p>
          <a:endParaRPr lang="en-US"/>
        </a:p>
      </dgm:t>
    </dgm:pt>
    <dgm:pt modelId="{D04AAE2C-256A-47E1-8D00-85D7903A012B}" type="pres">
      <dgm:prSet presAssocID="{A902314A-3E56-42A9-B802-9F1AA7E88ED0}" presName="level3hierChild" presStyleCnt="0"/>
      <dgm:spPr/>
    </dgm:pt>
    <dgm:pt modelId="{1147F63B-058E-4FB3-B874-8699977A3587}" type="pres">
      <dgm:prSet presAssocID="{DBF7AFEE-C118-4F16-997D-04888E44051D}" presName="conn2-1" presStyleLbl="parChTrans1D4" presStyleIdx="3" presStyleCnt="10"/>
      <dgm:spPr/>
      <dgm:t>
        <a:bodyPr/>
        <a:lstStyle/>
        <a:p>
          <a:endParaRPr lang="en-US"/>
        </a:p>
      </dgm:t>
    </dgm:pt>
    <dgm:pt modelId="{6A4AA579-3F70-4F8C-B616-EBC293482323}" type="pres">
      <dgm:prSet presAssocID="{DBF7AFEE-C118-4F16-997D-04888E44051D}" presName="connTx" presStyleLbl="parChTrans1D4" presStyleIdx="3" presStyleCnt="10"/>
      <dgm:spPr/>
      <dgm:t>
        <a:bodyPr/>
        <a:lstStyle/>
        <a:p>
          <a:endParaRPr lang="en-US"/>
        </a:p>
      </dgm:t>
    </dgm:pt>
    <dgm:pt modelId="{CD87F2F8-4BA3-4E6E-B8DA-D302DC487DF6}" type="pres">
      <dgm:prSet presAssocID="{9F4C4BA4-A8C6-45A6-A193-6181F73D362B}" presName="root2" presStyleCnt="0"/>
      <dgm:spPr/>
    </dgm:pt>
    <dgm:pt modelId="{18F4A3D8-E9C6-4652-824B-BC76ED74899A}" type="pres">
      <dgm:prSet presAssocID="{9F4C4BA4-A8C6-45A6-A193-6181F73D362B}" presName="LevelTwoTextNode" presStyleLbl="node4" presStyleIdx="3" presStyleCnt="10">
        <dgm:presLayoutVars>
          <dgm:chPref val="3"/>
        </dgm:presLayoutVars>
      </dgm:prSet>
      <dgm:spPr/>
      <dgm:t>
        <a:bodyPr/>
        <a:lstStyle/>
        <a:p>
          <a:endParaRPr lang="en-US"/>
        </a:p>
      </dgm:t>
    </dgm:pt>
    <dgm:pt modelId="{BEEB0934-F6A5-4DB6-B7B3-28C2E6B8D988}" type="pres">
      <dgm:prSet presAssocID="{9F4C4BA4-A8C6-45A6-A193-6181F73D362B}" presName="level3hierChild" presStyleCnt="0"/>
      <dgm:spPr/>
    </dgm:pt>
    <dgm:pt modelId="{86BD2B33-409E-4A1B-8126-BD50AF634F27}" type="pres">
      <dgm:prSet presAssocID="{CF9749D9-79E1-4515-8929-26A8567E3A6A}" presName="conn2-1" presStyleLbl="parChTrans1D4" presStyleIdx="4" presStyleCnt="10"/>
      <dgm:spPr/>
      <dgm:t>
        <a:bodyPr/>
        <a:lstStyle/>
        <a:p>
          <a:endParaRPr lang="en-US"/>
        </a:p>
      </dgm:t>
    </dgm:pt>
    <dgm:pt modelId="{687B8FFE-2993-4AA8-9927-321AD755B4D3}" type="pres">
      <dgm:prSet presAssocID="{CF9749D9-79E1-4515-8929-26A8567E3A6A}" presName="connTx" presStyleLbl="parChTrans1D4" presStyleIdx="4" presStyleCnt="10"/>
      <dgm:spPr/>
      <dgm:t>
        <a:bodyPr/>
        <a:lstStyle/>
        <a:p>
          <a:endParaRPr lang="en-US"/>
        </a:p>
      </dgm:t>
    </dgm:pt>
    <dgm:pt modelId="{083FE0B6-095D-4C86-AB34-805990711E0C}" type="pres">
      <dgm:prSet presAssocID="{27C1B6AD-A0A3-4390-A6D4-737138C6A98F}" presName="root2" presStyleCnt="0"/>
      <dgm:spPr/>
    </dgm:pt>
    <dgm:pt modelId="{911E8BCB-DF6D-47F2-82EE-7CF04F44F834}" type="pres">
      <dgm:prSet presAssocID="{27C1B6AD-A0A3-4390-A6D4-737138C6A98F}" presName="LevelTwoTextNode" presStyleLbl="node4" presStyleIdx="4" presStyleCnt="10" custScaleY="165043" custLinFactNeighborX="8992" custLinFactNeighborY="22419">
        <dgm:presLayoutVars>
          <dgm:chPref val="3"/>
        </dgm:presLayoutVars>
      </dgm:prSet>
      <dgm:spPr/>
      <dgm:t>
        <a:bodyPr/>
        <a:lstStyle/>
        <a:p>
          <a:endParaRPr lang="en-US"/>
        </a:p>
      </dgm:t>
    </dgm:pt>
    <dgm:pt modelId="{3F6FFB60-FD05-4666-BE82-282ABF724C04}" type="pres">
      <dgm:prSet presAssocID="{27C1B6AD-A0A3-4390-A6D4-737138C6A98F}" presName="level3hierChild" presStyleCnt="0"/>
      <dgm:spPr/>
    </dgm:pt>
    <dgm:pt modelId="{248EC711-FCCA-406D-BA24-89957AF5B20E}" type="pres">
      <dgm:prSet presAssocID="{29C839ED-0FEE-40AE-B80C-04881E831F25}" presName="conn2-1" presStyleLbl="parChTrans1D3" presStyleIdx="1" presStyleCnt="4"/>
      <dgm:spPr/>
      <dgm:t>
        <a:bodyPr/>
        <a:lstStyle/>
        <a:p>
          <a:endParaRPr lang="en-US"/>
        </a:p>
      </dgm:t>
    </dgm:pt>
    <dgm:pt modelId="{F40538F6-00E3-453C-95AD-CF5C39761490}" type="pres">
      <dgm:prSet presAssocID="{29C839ED-0FEE-40AE-B80C-04881E831F25}" presName="connTx" presStyleLbl="parChTrans1D3" presStyleIdx="1" presStyleCnt="4"/>
      <dgm:spPr/>
      <dgm:t>
        <a:bodyPr/>
        <a:lstStyle/>
        <a:p>
          <a:endParaRPr lang="en-US"/>
        </a:p>
      </dgm:t>
    </dgm:pt>
    <dgm:pt modelId="{0CB443B1-6232-4416-8872-F4609877E0F0}" type="pres">
      <dgm:prSet presAssocID="{82247B71-5C8A-419C-B8D9-E275B0C5CE9A}" presName="root2" presStyleCnt="0"/>
      <dgm:spPr/>
    </dgm:pt>
    <dgm:pt modelId="{B100E377-E332-4C02-A512-47FFC696454C}" type="pres">
      <dgm:prSet presAssocID="{82247B71-5C8A-419C-B8D9-E275B0C5CE9A}" presName="LevelTwoTextNode" presStyleLbl="node3" presStyleIdx="1" presStyleCnt="4">
        <dgm:presLayoutVars>
          <dgm:chPref val="3"/>
        </dgm:presLayoutVars>
      </dgm:prSet>
      <dgm:spPr/>
      <dgm:t>
        <a:bodyPr/>
        <a:lstStyle/>
        <a:p>
          <a:endParaRPr lang="en-US"/>
        </a:p>
      </dgm:t>
    </dgm:pt>
    <dgm:pt modelId="{BAC5F59D-8EED-481C-AD1F-3034767B00B5}" type="pres">
      <dgm:prSet presAssocID="{82247B71-5C8A-419C-B8D9-E275B0C5CE9A}" presName="level3hierChild" presStyleCnt="0"/>
      <dgm:spPr/>
    </dgm:pt>
    <dgm:pt modelId="{08169C8F-036E-4B20-B11B-BC3A7B5835B5}" type="pres">
      <dgm:prSet presAssocID="{6C5BA288-DD6B-450B-8512-10A065250D92}" presName="conn2-1" presStyleLbl="parChTrans1D4" presStyleIdx="5" presStyleCnt="10"/>
      <dgm:spPr/>
      <dgm:t>
        <a:bodyPr/>
        <a:lstStyle/>
        <a:p>
          <a:endParaRPr lang="en-US"/>
        </a:p>
      </dgm:t>
    </dgm:pt>
    <dgm:pt modelId="{47B7EA5B-0592-4DAD-AA0A-1699B58DD278}" type="pres">
      <dgm:prSet presAssocID="{6C5BA288-DD6B-450B-8512-10A065250D92}" presName="connTx" presStyleLbl="parChTrans1D4" presStyleIdx="5" presStyleCnt="10"/>
      <dgm:spPr/>
      <dgm:t>
        <a:bodyPr/>
        <a:lstStyle/>
        <a:p>
          <a:endParaRPr lang="en-US"/>
        </a:p>
      </dgm:t>
    </dgm:pt>
    <dgm:pt modelId="{CA360B8C-83A5-44AC-9058-750BD3965104}" type="pres">
      <dgm:prSet presAssocID="{0771B5A7-AEF4-4849-9861-A405107D01E3}" presName="root2" presStyleCnt="0"/>
      <dgm:spPr/>
    </dgm:pt>
    <dgm:pt modelId="{88293EE3-3FC3-422F-8E12-5EADD8D7842E}" type="pres">
      <dgm:prSet presAssocID="{0771B5A7-AEF4-4849-9861-A405107D01E3}" presName="LevelTwoTextNode" presStyleLbl="node4" presStyleIdx="5" presStyleCnt="10">
        <dgm:presLayoutVars>
          <dgm:chPref val="3"/>
        </dgm:presLayoutVars>
      </dgm:prSet>
      <dgm:spPr/>
      <dgm:t>
        <a:bodyPr/>
        <a:lstStyle/>
        <a:p>
          <a:endParaRPr lang="en-US"/>
        </a:p>
      </dgm:t>
    </dgm:pt>
    <dgm:pt modelId="{11DA8F2F-7F55-4A49-97F8-BD5B9C1F475E}" type="pres">
      <dgm:prSet presAssocID="{0771B5A7-AEF4-4849-9861-A405107D01E3}" presName="level3hierChild" presStyleCnt="0"/>
      <dgm:spPr/>
    </dgm:pt>
    <dgm:pt modelId="{8F1B18A2-EA5D-4525-9372-43985AB81EE1}" type="pres">
      <dgm:prSet presAssocID="{6DFE17B8-E7BF-4AE3-8005-72ABA89DA0C6}" presName="conn2-1" presStyleLbl="parChTrans1D4" presStyleIdx="6" presStyleCnt="10"/>
      <dgm:spPr/>
      <dgm:t>
        <a:bodyPr/>
        <a:lstStyle/>
        <a:p>
          <a:endParaRPr lang="en-US"/>
        </a:p>
      </dgm:t>
    </dgm:pt>
    <dgm:pt modelId="{48B26D91-9572-49E1-B03C-92C17889AE9E}" type="pres">
      <dgm:prSet presAssocID="{6DFE17B8-E7BF-4AE3-8005-72ABA89DA0C6}" presName="connTx" presStyleLbl="parChTrans1D4" presStyleIdx="6" presStyleCnt="10"/>
      <dgm:spPr/>
      <dgm:t>
        <a:bodyPr/>
        <a:lstStyle/>
        <a:p>
          <a:endParaRPr lang="en-US"/>
        </a:p>
      </dgm:t>
    </dgm:pt>
    <dgm:pt modelId="{87C477C3-0EE1-4207-96F6-A3AA772BEC60}" type="pres">
      <dgm:prSet presAssocID="{AE0FE1AF-8EEB-4036-A3F8-268BB0D1D0C6}" presName="root2" presStyleCnt="0"/>
      <dgm:spPr/>
    </dgm:pt>
    <dgm:pt modelId="{A315303A-2356-4CEB-B864-FB42151894F9}" type="pres">
      <dgm:prSet presAssocID="{AE0FE1AF-8EEB-4036-A3F8-268BB0D1D0C6}" presName="LevelTwoTextNode" presStyleLbl="node4" presStyleIdx="6" presStyleCnt="10">
        <dgm:presLayoutVars>
          <dgm:chPref val="3"/>
        </dgm:presLayoutVars>
      </dgm:prSet>
      <dgm:spPr/>
      <dgm:t>
        <a:bodyPr/>
        <a:lstStyle/>
        <a:p>
          <a:endParaRPr lang="en-US"/>
        </a:p>
      </dgm:t>
    </dgm:pt>
    <dgm:pt modelId="{966736F6-5F11-4F08-9771-2EF129C61758}" type="pres">
      <dgm:prSet presAssocID="{AE0FE1AF-8EEB-4036-A3F8-268BB0D1D0C6}" presName="level3hierChild" presStyleCnt="0"/>
      <dgm:spPr/>
    </dgm:pt>
    <dgm:pt modelId="{5E751D55-87DF-41F0-83E0-8A782F52FD0A}" type="pres">
      <dgm:prSet presAssocID="{081688C6-2752-4DB6-A006-E42B49DC49D0}" presName="conn2-1" presStyleLbl="parChTrans1D4" presStyleIdx="7" presStyleCnt="10"/>
      <dgm:spPr/>
      <dgm:t>
        <a:bodyPr/>
        <a:lstStyle/>
        <a:p>
          <a:endParaRPr lang="en-US"/>
        </a:p>
      </dgm:t>
    </dgm:pt>
    <dgm:pt modelId="{FD268841-8781-41D9-AD38-50236CA06A1D}" type="pres">
      <dgm:prSet presAssocID="{081688C6-2752-4DB6-A006-E42B49DC49D0}" presName="connTx" presStyleLbl="parChTrans1D4" presStyleIdx="7" presStyleCnt="10"/>
      <dgm:spPr/>
      <dgm:t>
        <a:bodyPr/>
        <a:lstStyle/>
        <a:p>
          <a:endParaRPr lang="en-US"/>
        </a:p>
      </dgm:t>
    </dgm:pt>
    <dgm:pt modelId="{457C2BD0-215E-44F4-B291-971B02FC87F7}" type="pres">
      <dgm:prSet presAssocID="{84C64988-787E-43AB-8D20-7CCB111173D0}" presName="root2" presStyleCnt="0"/>
      <dgm:spPr/>
    </dgm:pt>
    <dgm:pt modelId="{76C14D2A-7010-4DE4-8D40-CB4F4F3F5060}" type="pres">
      <dgm:prSet presAssocID="{84C64988-787E-43AB-8D20-7CCB111173D0}" presName="LevelTwoTextNode" presStyleLbl="node4" presStyleIdx="7" presStyleCnt="10">
        <dgm:presLayoutVars>
          <dgm:chPref val="3"/>
        </dgm:presLayoutVars>
      </dgm:prSet>
      <dgm:spPr/>
      <dgm:t>
        <a:bodyPr/>
        <a:lstStyle/>
        <a:p>
          <a:endParaRPr lang="en-US"/>
        </a:p>
      </dgm:t>
    </dgm:pt>
    <dgm:pt modelId="{6FC417C8-02AC-4493-AFBE-A5EB8B3C4C56}" type="pres">
      <dgm:prSet presAssocID="{84C64988-787E-43AB-8D20-7CCB111173D0}" presName="level3hierChild" presStyleCnt="0"/>
      <dgm:spPr/>
    </dgm:pt>
    <dgm:pt modelId="{5A07F3D6-C7D7-47CD-B4AD-82F47373094E}" type="pres">
      <dgm:prSet presAssocID="{6653479F-5FE5-4C0D-987C-818AA1367D80}" presName="conn2-1" presStyleLbl="parChTrans1D2" presStyleIdx="2" presStyleCnt="3"/>
      <dgm:spPr/>
      <dgm:t>
        <a:bodyPr/>
        <a:lstStyle/>
        <a:p>
          <a:endParaRPr lang="en-US"/>
        </a:p>
      </dgm:t>
    </dgm:pt>
    <dgm:pt modelId="{4753B299-3C5B-44B2-966E-DBF5DD869EFE}" type="pres">
      <dgm:prSet presAssocID="{6653479F-5FE5-4C0D-987C-818AA1367D80}" presName="connTx" presStyleLbl="parChTrans1D2" presStyleIdx="2" presStyleCnt="3"/>
      <dgm:spPr/>
      <dgm:t>
        <a:bodyPr/>
        <a:lstStyle/>
        <a:p>
          <a:endParaRPr lang="en-US"/>
        </a:p>
      </dgm:t>
    </dgm:pt>
    <dgm:pt modelId="{433BF4CE-7997-41CC-892F-D120A5C8775E}" type="pres">
      <dgm:prSet presAssocID="{B3A51C3E-94B0-44C2-8971-8454DBB046F5}" presName="root2" presStyleCnt="0"/>
      <dgm:spPr/>
    </dgm:pt>
    <dgm:pt modelId="{3CD7C28F-994D-4EE8-AD10-452922B4E90F}" type="pres">
      <dgm:prSet presAssocID="{B3A51C3E-94B0-44C2-8971-8454DBB046F5}" presName="LevelTwoTextNode" presStyleLbl="node2" presStyleIdx="2" presStyleCnt="3">
        <dgm:presLayoutVars>
          <dgm:chPref val="3"/>
        </dgm:presLayoutVars>
      </dgm:prSet>
      <dgm:spPr/>
      <dgm:t>
        <a:bodyPr/>
        <a:lstStyle/>
        <a:p>
          <a:endParaRPr lang="en-US"/>
        </a:p>
      </dgm:t>
    </dgm:pt>
    <dgm:pt modelId="{24D304C0-3AAC-434F-805B-E7CD89EC5BD5}" type="pres">
      <dgm:prSet presAssocID="{B3A51C3E-94B0-44C2-8971-8454DBB046F5}" presName="level3hierChild" presStyleCnt="0"/>
      <dgm:spPr/>
    </dgm:pt>
    <dgm:pt modelId="{32780C9A-462D-4617-8DA4-55E8DE373B09}" type="pres">
      <dgm:prSet presAssocID="{D23731B2-64E7-40F4-AA7F-487591BC94E0}" presName="conn2-1" presStyleLbl="parChTrans1D3" presStyleIdx="2" presStyleCnt="4"/>
      <dgm:spPr/>
      <dgm:t>
        <a:bodyPr/>
        <a:lstStyle/>
        <a:p>
          <a:endParaRPr lang="en-US"/>
        </a:p>
      </dgm:t>
    </dgm:pt>
    <dgm:pt modelId="{4FA06FAD-5346-4C4B-9863-C9F35F8F964C}" type="pres">
      <dgm:prSet presAssocID="{D23731B2-64E7-40F4-AA7F-487591BC94E0}" presName="connTx" presStyleLbl="parChTrans1D3" presStyleIdx="2" presStyleCnt="4"/>
      <dgm:spPr/>
      <dgm:t>
        <a:bodyPr/>
        <a:lstStyle/>
        <a:p>
          <a:endParaRPr lang="en-US"/>
        </a:p>
      </dgm:t>
    </dgm:pt>
    <dgm:pt modelId="{4C3CB141-526E-46A8-9503-1833D77241A6}" type="pres">
      <dgm:prSet presAssocID="{690293DE-F221-4F1E-A0D6-0E12CD2F41C5}" presName="root2" presStyleCnt="0"/>
      <dgm:spPr/>
    </dgm:pt>
    <dgm:pt modelId="{A2856ABD-34C7-4778-BA96-50958112FCE7}" type="pres">
      <dgm:prSet presAssocID="{690293DE-F221-4F1E-A0D6-0E12CD2F41C5}" presName="LevelTwoTextNode" presStyleLbl="node3" presStyleIdx="2" presStyleCnt="4">
        <dgm:presLayoutVars>
          <dgm:chPref val="3"/>
        </dgm:presLayoutVars>
      </dgm:prSet>
      <dgm:spPr/>
      <dgm:t>
        <a:bodyPr/>
        <a:lstStyle/>
        <a:p>
          <a:endParaRPr lang="en-US"/>
        </a:p>
      </dgm:t>
    </dgm:pt>
    <dgm:pt modelId="{E56FF9B1-9980-4505-B7B1-6CB9878D5D4A}" type="pres">
      <dgm:prSet presAssocID="{690293DE-F221-4F1E-A0D6-0E12CD2F41C5}" presName="level3hierChild" presStyleCnt="0"/>
      <dgm:spPr/>
    </dgm:pt>
    <dgm:pt modelId="{53BC777D-33BC-4B4C-936F-E8D9DB256850}" type="pres">
      <dgm:prSet presAssocID="{AD631266-3531-4B53-80A6-C8EC1FB23D17}" presName="conn2-1" presStyleLbl="parChTrans1D4" presStyleIdx="8" presStyleCnt="10"/>
      <dgm:spPr/>
      <dgm:t>
        <a:bodyPr/>
        <a:lstStyle/>
        <a:p>
          <a:endParaRPr lang="en-US"/>
        </a:p>
      </dgm:t>
    </dgm:pt>
    <dgm:pt modelId="{1EF021C4-BE04-4097-9A89-928D1F893051}" type="pres">
      <dgm:prSet presAssocID="{AD631266-3531-4B53-80A6-C8EC1FB23D17}" presName="connTx" presStyleLbl="parChTrans1D4" presStyleIdx="8" presStyleCnt="10"/>
      <dgm:spPr/>
      <dgm:t>
        <a:bodyPr/>
        <a:lstStyle/>
        <a:p>
          <a:endParaRPr lang="en-US"/>
        </a:p>
      </dgm:t>
    </dgm:pt>
    <dgm:pt modelId="{17CE8552-1D9B-47F3-9E32-7545E80224A2}" type="pres">
      <dgm:prSet presAssocID="{9807F027-CAEA-46F0-BD1E-0D2D7AC0D2D6}" presName="root2" presStyleCnt="0"/>
      <dgm:spPr/>
    </dgm:pt>
    <dgm:pt modelId="{83D7EC69-15AF-47B2-ADAC-4471AA680C7E}" type="pres">
      <dgm:prSet presAssocID="{9807F027-CAEA-46F0-BD1E-0D2D7AC0D2D6}" presName="LevelTwoTextNode" presStyleLbl="node4" presStyleIdx="8" presStyleCnt="10">
        <dgm:presLayoutVars>
          <dgm:chPref val="3"/>
        </dgm:presLayoutVars>
      </dgm:prSet>
      <dgm:spPr/>
      <dgm:t>
        <a:bodyPr/>
        <a:lstStyle/>
        <a:p>
          <a:endParaRPr lang="en-US"/>
        </a:p>
      </dgm:t>
    </dgm:pt>
    <dgm:pt modelId="{74F74D8D-C794-41D0-86DF-B01BD4386DFF}" type="pres">
      <dgm:prSet presAssocID="{9807F027-CAEA-46F0-BD1E-0D2D7AC0D2D6}" presName="level3hierChild" presStyleCnt="0"/>
      <dgm:spPr/>
    </dgm:pt>
    <dgm:pt modelId="{8E30EE19-36C3-485A-A705-565EE71D4AAE}" type="pres">
      <dgm:prSet presAssocID="{172F22F9-1ED5-47E3-9A4A-E4BAEDFAF5C7}" presName="conn2-1" presStyleLbl="parChTrans1D4" presStyleIdx="9" presStyleCnt="10"/>
      <dgm:spPr/>
      <dgm:t>
        <a:bodyPr/>
        <a:lstStyle/>
        <a:p>
          <a:endParaRPr lang="en-US"/>
        </a:p>
      </dgm:t>
    </dgm:pt>
    <dgm:pt modelId="{13E191B7-520F-4D57-8E19-B291C8914BF0}" type="pres">
      <dgm:prSet presAssocID="{172F22F9-1ED5-47E3-9A4A-E4BAEDFAF5C7}" presName="connTx" presStyleLbl="parChTrans1D4" presStyleIdx="9" presStyleCnt="10"/>
      <dgm:spPr/>
      <dgm:t>
        <a:bodyPr/>
        <a:lstStyle/>
        <a:p>
          <a:endParaRPr lang="en-US"/>
        </a:p>
      </dgm:t>
    </dgm:pt>
    <dgm:pt modelId="{EBBA5918-4732-40F1-9F4B-2C88B1633971}" type="pres">
      <dgm:prSet presAssocID="{8E5CDCD4-25E1-4CC3-94A3-51B86D7838AB}" presName="root2" presStyleCnt="0"/>
      <dgm:spPr/>
    </dgm:pt>
    <dgm:pt modelId="{9766D5A9-7D5D-4973-BA70-2FC28D9BF271}" type="pres">
      <dgm:prSet presAssocID="{8E5CDCD4-25E1-4CC3-94A3-51B86D7838AB}" presName="LevelTwoTextNode" presStyleLbl="node4" presStyleIdx="9" presStyleCnt="10">
        <dgm:presLayoutVars>
          <dgm:chPref val="3"/>
        </dgm:presLayoutVars>
      </dgm:prSet>
      <dgm:spPr/>
      <dgm:t>
        <a:bodyPr/>
        <a:lstStyle/>
        <a:p>
          <a:endParaRPr lang="en-US"/>
        </a:p>
      </dgm:t>
    </dgm:pt>
    <dgm:pt modelId="{E4E7301B-82FE-462B-B340-A19B8D0E7618}" type="pres">
      <dgm:prSet presAssocID="{8E5CDCD4-25E1-4CC3-94A3-51B86D7838AB}" presName="level3hierChild" presStyleCnt="0"/>
      <dgm:spPr/>
    </dgm:pt>
    <dgm:pt modelId="{BF843C06-12E7-4BFC-8E0A-093B7A759A39}" type="pres">
      <dgm:prSet presAssocID="{6E99E041-7BF8-4A83-A29D-28020A67876D}" presName="conn2-1" presStyleLbl="parChTrans1D3" presStyleIdx="3" presStyleCnt="4"/>
      <dgm:spPr/>
      <dgm:t>
        <a:bodyPr/>
        <a:lstStyle/>
        <a:p>
          <a:endParaRPr lang="en-US"/>
        </a:p>
      </dgm:t>
    </dgm:pt>
    <dgm:pt modelId="{870B078F-2E2C-4F68-9FC1-BCCEE4E902E7}" type="pres">
      <dgm:prSet presAssocID="{6E99E041-7BF8-4A83-A29D-28020A67876D}" presName="connTx" presStyleLbl="parChTrans1D3" presStyleIdx="3" presStyleCnt="4"/>
      <dgm:spPr/>
      <dgm:t>
        <a:bodyPr/>
        <a:lstStyle/>
        <a:p>
          <a:endParaRPr lang="en-US"/>
        </a:p>
      </dgm:t>
    </dgm:pt>
    <dgm:pt modelId="{C68FF0F4-005D-4333-A53B-44476246CDA7}" type="pres">
      <dgm:prSet presAssocID="{F972A93C-729B-4B47-AFB3-41F107B0B695}" presName="root2" presStyleCnt="0"/>
      <dgm:spPr/>
    </dgm:pt>
    <dgm:pt modelId="{FA1E3CF3-FCD1-48D8-81EC-B88B41964C25}" type="pres">
      <dgm:prSet presAssocID="{F972A93C-729B-4B47-AFB3-41F107B0B695}" presName="LevelTwoTextNode" presStyleLbl="node3" presStyleIdx="3" presStyleCnt="4">
        <dgm:presLayoutVars>
          <dgm:chPref val="3"/>
        </dgm:presLayoutVars>
      </dgm:prSet>
      <dgm:spPr/>
      <dgm:t>
        <a:bodyPr/>
        <a:lstStyle/>
        <a:p>
          <a:endParaRPr lang="en-US"/>
        </a:p>
      </dgm:t>
    </dgm:pt>
    <dgm:pt modelId="{89AE24B7-9F1B-436E-96E1-79470009F9DF}" type="pres">
      <dgm:prSet presAssocID="{F972A93C-729B-4B47-AFB3-41F107B0B695}" presName="level3hierChild" presStyleCnt="0"/>
      <dgm:spPr/>
    </dgm:pt>
  </dgm:ptLst>
  <dgm:cxnLst>
    <dgm:cxn modelId="{81709E9E-3738-4AA8-8B63-9597B3ECB570}" type="presOf" srcId="{B99721E6-F097-4F7A-B474-DD19459B6706}" destId="{8009F49E-35D7-4D7E-A088-8BDA4F45598E}" srcOrd="1" destOrd="0" presId="urn:microsoft.com/office/officeart/2005/8/layout/hierarchy2"/>
    <dgm:cxn modelId="{668866F4-7EB4-49F0-9B05-46421C9FF18D}" type="presOf" srcId="{29C839ED-0FEE-40AE-B80C-04881E831F25}" destId="{F40538F6-00E3-453C-95AD-CF5C39761490}" srcOrd="1" destOrd="0" presId="urn:microsoft.com/office/officeart/2005/8/layout/hierarchy2"/>
    <dgm:cxn modelId="{7D0C814E-7ECD-4031-B3E9-17A84804F6F1}" type="presOf" srcId="{D23731B2-64E7-40F4-AA7F-487591BC94E0}" destId="{4FA06FAD-5346-4C4B-9863-C9F35F8F964C}" srcOrd="1" destOrd="0" presId="urn:microsoft.com/office/officeart/2005/8/layout/hierarchy2"/>
    <dgm:cxn modelId="{38222349-0357-4EC3-B00D-BF58A5455CAC}" srcId="{690293DE-F221-4F1E-A0D6-0E12CD2F41C5}" destId="{8E5CDCD4-25E1-4CC3-94A3-51B86D7838AB}" srcOrd="1" destOrd="0" parTransId="{172F22F9-1ED5-47E3-9A4A-E4BAEDFAF5C7}" sibTransId="{F171F7E4-2814-4EEC-AC04-5BA5C311B6FD}"/>
    <dgm:cxn modelId="{80C51A82-A675-4D27-8012-E5594BD74CE4}" type="presOf" srcId="{BE011E05-8AD6-4273-A1EE-7B2C1869BE59}" destId="{DE699250-9043-4CAC-8F33-7037291C2FF8}" srcOrd="0" destOrd="0" presId="urn:microsoft.com/office/officeart/2005/8/layout/hierarchy2"/>
    <dgm:cxn modelId="{2900F538-6235-415E-8875-A22649EBDA21}" type="presOf" srcId="{D14788B0-2BF7-4C42-A41B-4F8B9B0D5551}" destId="{96F5ECA4-7AA9-4708-871A-CA32A7789C00}" srcOrd="0" destOrd="0" presId="urn:microsoft.com/office/officeart/2005/8/layout/hierarchy2"/>
    <dgm:cxn modelId="{15D550FF-0CE9-4B56-B54E-AAF0287D7E7A}" srcId="{B3A51C3E-94B0-44C2-8971-8454DBB046F5}" destId="{690293DE-F221-4F1E-A0D6-0E12CD2F41C5}" srcOrd="0" destOrd="0" parTransId="{D23731B2-64E7-40F4-AA7F-487591BC94E0}" sibTransId="{377ACEEF-5A7C-4CFB-AF6A-3E87ACF8BB92}"/>
    <dgm:cxn modelId="{4323E31D-9F16-4857-A259-3B195032C402}" srcId="{82247B71-5C8A-419C-B8D9-E275B0C5CE9A}" destId="{0771B5A7-AEF4-4849-9861-A405107D01E3}" srcOrd="0" destOrd="0" parTransId="{6C5BA288-DD6B-450B-8512-10A065250D92}" sibTransId="{00FDD2A6-A51B-4CDF-AE8D-1CDC87AAE3A7}"/>
    <dgm:cxn modelId="{05B4ABA4-52A7-4849-9550-3D2D57FD2ACD}" type="presOf" srcId="{F972A93C-729B-4B47-AFB3-41F107B0B695}" destId="{FA1E3CF3-FCD1-48D8-81EC-B88B41964C25}" srcOrd="0" destOrd="0" presId="urn:microsoft.com/office/officeart/2005/8/layout/hierarchy2"/>
    <dgm:cxn modelId="{138263D1-6382-4FEA-9F5D-6C9E130CD836}" srcId="{05D5E36D-1EFE-4FA8-B5D0-AFCE02665E00}" destId="{A902314A-3E56-42A9-B802-9F1AA7E88ED0}" srcOrd="0" destOrd="0" parTransId="{2D6D0635-D4E5-49FF-B435-D4A4CA4B9197}" sibTransId="{D2EED6F5-8674-4131-B1EF-3047B7620254}"/>
    <dgm:cxn modelId="{990D4463-16F0-4374-8CE2-EC7470C944D6}" type="presOf" srcId="{5F93C7A2-044D-48FA-B630-D8AFA228841B}" destId="{17CEFF18-D9DE-4564-97C5-549FBDCFFDA3}" srcOrd="1" destOrd="0" presId="urn:microsoft.com/office/officeart/2005/8/layout/hierarchy2"/>
    <dgm:cxn modelId="{8E5C2D69-176B-427D-8E14-E0F451E2C0AD}" type="presOf" srcId="{9F4C4BA4-A8C6-45A6-A193-6181F73D362B}" destId="{18F4A3D8-E9C6-4652-824B-BC76ED74899A}" srcOrd="0" destOrd="0" presId="urn:microsoft.com/office/officeart/2005/8/layout/hierarchy2"/>
    <dgm:cxn modelId="{212496B4-B0FF-4B23-B194-9455D83AE948}" srcId="{46A36D1E-3BE0-419F-A8C3-DBE2E28B7B03}" destId="{05D5E36D-1EFE-4FA8-B5D0-AFCE02665E00}" srcOrd="1" destOrd="0" parTransId="{C9534BC9-DC3C-45C2-88FF-4FE775A2457F}" sibTransId="{F432469C-4DFE-438A-B164-81D4F651838B}"/>
    <dgm:cxn modelId="{AA36F5BE-F878-490C-ADE0-08E54F83CED4}" type="presOf" srcId="{CF9749D9-79E1-4515-8929-26A8567E3A6A}" destId="{687B8FFE-2993-4AA8-9927-321AD755B4D3}" srcOrd="1" destOrd="0" presId="urn:microsoft.com/office/officeart/2005/8/layout/hierarchy2"/>
    <dgm:cxn modelId="{770990FC-6C41-4E41-A8E2-7C3BF198B0C3}" srcId="{82247B71-5C8A-419C-B8D9-E275B0C5CE9A}" destId="{84C64988-787E-43AB-8D20-7CCB111173D0}" srcOrd="2" destOrd="0" parTransId="{081688C6-2752-4DB6-A006-E42B49DC49D0}" sibTransId="{4501F03A-8B2D-414C-BBD9-EE693530549D}"/>
    <dgm:cxn modelId="{D3014F27-DF88-4C95-9254-231EFBDC7E60}" srcId="{D14788B0-2BF7-4C42-A41B-4F8B9B0D5551}" destId="{BE011E05-8AD6-4273-A1EE-7B2C1869BE59}" srcOrd="1" destOrd="0" parTransId="{04A6FFB0-3511-4D45-800F-445C61065D70}" sibTransId="{94C6B935-B1ED-47A7-B48E-91F19442B658}"/>
    <dgm:cxn modelId="{3D2BB902-8865-4484-A635-E7538FD1881C}" type="presOf" srcId="{D23731B2-64E7-40F4-AA7F-487591BC94E0}" destId="{32780C9A-462D-4617-8DA4-55E8DE373B09}" srcOrd="0" destOrd="0" presId="urn:microsoft.com/office/officeart/2005/8/layout/hierarchy2"/>
    <dgm:cxn modelId="{4FDB31B6-B8E8-4B80-87C8-E53A7C142B44}" type="presOf" srcId="{081688C6-2752-4DB6-A006-E42B49DC49D0}" destId="{FD268841-8781-41D9-AD38-50236CA06A1D}" srcOrd="1" destOrd="0" presId="urn:microsoft.com/office/officeart/2005/8/layout/hierarchy2"/>
    <dgm:cxn modelId="{1299F3F7-AD42-4D3B-B862-8A3925FF4503}" type="presOf" srcId="{BADD87A4-9B13-4D33-9E66-D1EFD559C949}" destId="{D725AEF8-41F5-4DDE-8E05-0F4829B69CFC}" srcOrd="0" destOrd="0" presId="urn:microsoft.com/office/officeart/2005/8/layout/hierarchy2"/>
    <dgm:cxn modelId="{6F3E640F-50EA-4C69-83DA-BB7A486BFB54}" type="presOf" srcId="{172F22F9-1ED5-47E3-9A4A-E4BAEDFAF5C7}" destId="{8E30EE19-36C3-485A-A705-565EE71D4AAE}" srcOrd="0" destOrd="0" presId="urn:microsoft.com/office/officeart/2005/8/layout/hierarchy2"/>
    <dgm:cxn modelId="{E65B5C99-018E-42C4-B24C-FD6E18E6D124}" srcId="{F86F8EFA-11B0-4EC1-9DEC-A65C32526EAF}" destId="{D14788B0-2BF7-4C42-A41B-4F8B9B0D5551}" srcOrd="0" destOrd="0" parTransId="{BBE2335F-902B-47B4-8B0A-5A211B3367EB}" sibTransId="{E41D9B8D-FDFD-4EC3-B780-22C19A000149}"/>
    <dgm:cxn modelId="{9F94EAFA-957E-402F-AF75-901A3113FA4A}" type="presOf" srcId="{82247B71-5C8A-419C-B8D9-E275B0C5CE9A}" destId="{B100E377-E332-4C02-A512-47FFC696454C}" srcOrd="0" destOrd="0" presId="urn:microsoft.com/office/officeart/2005/8/layout/hierarchy2"/>
    <dgm:cxn modelId="{B6C996A4-17C9-4D71-8340-784FCBDFBC9D}" type="presOf" srcId="{0771B5A7-AEF4-4849-9861-A405107D01E3}" destId="{88293EE3-3FC3-422F-8E12-5EADD8D7842E}" srcOrd="0" destOrd="0" presId="urn:microsoft.com/office/officeart/2005/8/layout/hierarchy2"/>
    <dgm:cxn modelId="{A1192984-6DF1-437D-A487-1F751F935119}" type="presOf" srcId="{5F93C7A2-044D-48FA-B630-D8AFA228841B}" destId="{57C6EE28-B02E-4AC2-972A-743949C1A69B}" srcOrd="0" destOrd="0" presId="urn:microsoft.com/office/officeart/2005/8/layout/hierarchy2"/>
    <dgm:cxn modelId="{6DE5E393-AC99-4D1E-8FFC-8CF9B07D6878}" type="presOf" srcId="{B3A51C3E-94B0-44C2-8971-8454DBB046F5}" destId="{3CD7C28F-994D-4EE8-AD10-452922B4E90F}" srcOrd="0" destOrd="0" presId="urn:microsoft.com/office/officeart/2005/8/layout/hierarchy2"/>
    <dgm:cxn modelId="{F70A5B63-B9E4-4620-8824-CC8B258FACE4}" type="presOf" srcId="{F86F8EFA-11B0-4EC1-9DEC-A65C32526EAF}" destId="{DB9F0533-2FAC-47D2-96F6-224EB8B45E34}" srcOrd="0" destOrd="0" presId="urn:microsoft.com/office/officeart/2005/8/layout/hierarchy2"/>
    <dgm:cxn modelId="{85DC75DB-3E99-48CB-B1D3-B6E871156F2D}" type="presOf" srcId="{DBF7AFEE-C118-4F16-997D-04888E44051D}" destId="{6A4AA579-3F70-4F8C-B616-EBC293482323}" srcOrd="1" destOrd="0" presId="urn:microsoft.com/office/officeart/2005/8/layout/hierarchy2"/>
    <dgm:cxn modelId="{F8EDF7A4-8D6B-4639-8F24-82F60C89B54E}" srcId="{05D5E36D-1EFE-4FA8-B5D0-AFCE02665E00}" destId="{27C1B6AD-A0A3-4390-A6D4-737138C6A98F}" srcOrd="2" destOrd="0" parTransId="{CF9749D9-79E1-4515-8929-26A8567E3A6A}" sibTransId="{2F8D9B78-E8C6-46BD-A692-473DE3803A0A}"/>
    <dgm:cxn modelId="{55FE2254-FCE5-488E-BD22-82965717C2EC}" type="presOf" srcId="{A902314A-3E56-42A9-B802-9F1AA7E88ED0}" destId="{12B61A37-5CC0-4CD1-A5EC-F673AA3491B0}" srcOrd="0" destOrd="0" presId="urn:microsoft.com/office/officeart/2005/8/layout/hierarchy2"/>
    <dgm:cxn modelId="{89755FEB-E718-420A-8406-7262A541E266}" type="presOf" srcId="{CF9749D9-79E1-4515-8929-26A8567E3A6A}" destId="{86BD2B33-409E-4A1B-8126-BD50AF634F27}" srcOrd="0" destOrd="0" presId="urn:microsoft.com/office/officeart/2005/8/layout/hierarchy2"/>
    <dgm:cxn modelId="{E5409A15-C203-4ED8-85C2-374C6BCDBA76}" type="presOf" srcId="{C9534BC9-DC3C-45C2-88FF-4FE775A2457F}" destId="{4B631812-11D0-4AA4-8178-441B8A7AC3A0}" srcOrd="0" destOrd="0" presId="urn:microsoft.com/office/officeart/2005/8/layout/hierarchy2"/>
    <dgm:cxn modelId="{A90637FA-218D-46B3-BA93-94303E9F7FFA}" type="presOf" srcId="{6653479F-5FE5-4C0D-987C-818AA1367D80}" destId="{4753B299-3C5B-44B2-966E-DBF5DD869EFE}" srcOrd="1" destOrd="0" presId="urn:microsoft.com/office/officeart/2005/8/layout/hierarchy2"/>
    <dgm:cxn modelId="{A3D53852-CC29-43EA-B99D-100634B66E01}" type="presOf" srcId="{081688C6-2752-4DB6-A006-E42B49DC49D0}" destId="{5E751D55-87DF-41F0-83E0-8A782F52FD0A}" srcOrd="0" destOrd="0" presId="urn:microsoft.com/office/officeart/2005/8/layout/hierarchy2"/>
    <dgm:cxn modelId="{6981D08D-81C7-4AEE-B2AB-08006685D86D}" type="presOf" srcId="{8E5CDCD4-25E1-4CC3-94A3-51B86D7838AB}" destId="{9766D5A9-7D5D-4973-BA70-2FC28D9BF271}" srcOrd="0" destOrd="0" presId="urn:microsoft.com/office/officeart/2005/8/layout/hierarchy2"/>
    <dgm:cxn modelId="{D0BB2997-BB4E-4FDA-A898-3BD5C7D39F69}" type="presOf" srcId="{B99721E6-F097-4F7A-B474-DD19459B6706}" destId="{D90F4EEA-7E47-43FC-A2A9-61832201DE41}" srcOrd="0" destOrd="0" presId="urn:microsoft.com/office/officeart/2005/8/layout/hierarchy2"/>
    <dgm:cxn modelId="{926DC407-86A8-41C4-A108-632B44D88FFE}" type="presOf" srcId="{AE0FE1AF-8EEB-4036-A3F8-268BB0D1D0C6}" destId="{A315303A-2356-4CEB-B864-FB42151894F9}" srcOrd="0" destOrd="0" presId="urn:microsoft.com/office/officeart/2005/8/layout/hierarchy2"/>
    <dgm:cxn modelId="{386B71A8-75E7-4308-A67D-1E00B5CD4CE5}" type="presOf" srcId="{BADD87A4-9B13-4D33-9E66-D1EFD559C949}" destId="{5482439D-4DB6-4BB7-B665-A52FA24ABF92}" srcOrd="1" destOrd="0" presId="urn:microsoft.com/office/officeart/2005/8/layout/hierarchy2"/>
    <dgm:cxn modelId="{7FFA6C03-44FF-4C68-A4C8-95EF82D47CA9}" srcId="{D14788B0-2BF7-4C42-A41B-4F8B9B0D5551}" destId="{7A056306-8531-4E6B-8C4F-50FA5303348D}" srcOrd="0" destOrd="0" parTransId="{B99721E6-F097-4F7A-B474-DD19459B6706}" sibTransId="{C0BDCC6C-EAF4-4866-838F-2967DC85EA5A}"/>
    <dgm:cxn modelId="{19674CD2-AAAF-4F76-831E-7897A0EC3737}" type="presOf" srcId="{2D6D0635-D4E5-49FF-B435-D4A4CA4B9197}" destId="{AB0D3958-175D-474D-A98A-9290F6971471}" srcOrd="1" destOrd="0" presId="urn:microsoft.com/office/officeart/2005/8/layout/hierarchy2"/>
    <dgm:cxn modelId="{F021FB09-3D62-4FDD-801B-9F70764898C6}" type="presOf" srcId="{7A056306-8531-4E6B-8C4F-50FA5303348D}" destId="{AB935E05-EB38-42CD-91FA-1224DA5AD581}" srcOrd="0" destOrd="0" presId="urn:microsoft.com/office/officeart/2005/8/layout/hierarchy2"/>
    <dgm:cxn modelId="{316F4FBE-8949-47FD-AF8A-264EAF1540DD}" type="presOf" srcId="{6C5BA288-DD6B-450B-8512-10A065250D92}" destId="{08169C8F-036E-4B20-B11B-BC3A7B5835B5}" srcOrd="0" destOrd="0" presId="urn:microsoft.com/office/officeart/2005/8/layout/hierarchy2"/>
    <dgm:cxn modelId="{ACDEAE3F-E44B-46C8-9272-3CAA3D36E5EC}" type="presOf" srcId="{6E99E041-7BF8-4A83-A29D-28020A67876D}" destId="{BF843C06-12E7-4BFC-8E0A-093B7A759A39}" srcOrd="0" destOrd="0" presId="urn:microsoft.com/office/officeart/2005/8/layout/hierarchy2"/>
    <dgm:cxn modelId="{D2CB8147-303A-4CEA-9656-002616201FC5}" type="presOf" srcId="{AD631266-3531-4B53-80A6-C8EC1FB23D17}" destId="{1EF021C4-BE04-4097-9A89-928D1F893051}" srcOrd="1" destOrd="0" presId="urn:microsoft.com/office/officeart/2005/8/layout/hierarchy2"/>
    <dgm:cxn modelId="{B3D19F8A-8ABB-4098-9054-9528F81CE778}" srcId="{82247B71-5C8A-419C-B8D9-E275B0C5CE9A}" destId="{AE0FE1AF-8EEB-4036-A3F8-268BB0D1D0C6}" srcOrd="1" destOrd="0" parTransId="{6DFE17B8-E7BF-4AE3-8005-72ABA89DA0C6}" sibTransId="{F40CD67C-FB22-4D3E-9A3C-2DCB0B458937}"/>
    <dgm:cxn modelId="{BECB6D01-640D-4FCD-915C-79F312810270}" type="presOf" srcId="{C9534BC9-DC3C-45C2-88FF-4FE775A2457F}" destId="{DDA43BAE-A936-4B62-B5F4-35482960D10F}" srcOrd="1" destOrd="0" presId="urn:microsoft.com/office/officeart/2005/8/layout/hierarchy2"/>
    <dgm:cxn modelId="{DF2493D6-B971-41D6-BEE1-E45252BC7917}" srcId="{05D5E36D-1EFE-4FA8-B5D0-AFCE02665E00}" destId="{9F4C4BA4-A8C6-45A6-A193-6181F73D362B}" srcOrd="1" destOrd="0" parTransId="{DBF7AFEE-C118-4F16-997D-04888E44051D}" sibTransId="{4FCAE3D0-1F22-4416-A19C-18D1A647CC31}"/>
    <dgm:cxn modelId="{F0D15C10-7BB1-48C5-8721-612209D1B30E}" type="presOf" srcId="{29C839ED-0FEE-40AE-B80C-04881E831F25}" destId="{248EC711-FCCA-406D-BA24-89957AF5B20E}" srcOrd="0" destOrd="0" presId="urn:microsoft.com/office/officeart/2005/8/layout/hierarchy2"/>
    <dgm:cxn modelId="{56D487A9-3629-4AB9-B397-F8F75EE24252}" srcId="{BE011E05-8AD6-4273-A1EE-7B2C1869BE59}" destId="{46A36D1E-3BE0-419F-A8C3-DBE2E28B7B03}" srcOrd="0" destOrd="0" parTransId="{BADD87A4-9B13-4D33-9E66-D1EFD559C949}" sibTransId="{3D6F5AED-71B8-41F5-9F8C-45105F0D45D5}"/>
    <dgm:cxn modelId="{96B336B9-E5E7-4385-B2FE-79E272BDAA82}" srcId="{690293DE-F221-4F1E-A0D6-0E12CD2F41C5}" destId="{9807F027-CAEA-46F0-BD1E-0D2D7AC0D2D6}" srcOrd="0" destOrd="0" parTransId="{AD631266-3531-4B53-80A6-C8EC1FB23D17}" sibTransId="{2D9C0A93-C0D2-4B64-9580-E262AB18487B}"/>
    <dgm:cxn modelId="{B7BB4957-C4B1-4639-831B-4F6F8DFC53F1}" srcId="{BE011E05-8AD6-4273-A1EE-7B2C1869BE59}" destId="{82247B71-5C8A-419C-B8D9-E275B0C5CE9A}" srcOrd="1" destOrd="0" parTransId="{29C839ED-0FEE-40AE-B80C-04881E831F25}" sibTransId="{2BB175DD-F905-4922-AB40-0E4A9010C0F4}"/>
    <dgm:cxn modelId="{A0C0E91C-03E9-4993-A866-F9832E424038}" type="presOf" srcId="{05D5E36D-1EFE-4FA8-B5D0-AFCE02665E00}" destId="{64FD6D3D-FAB8-44EF-BB9D-BFB7BBACBB9A}" srcOrd="0" destOrd="0" presId="urn:microsoft.com/office/officeart/2005/8/layout/hierarchy2"/>
    <dgm:cxn modelId="{07FA79EF-D95E-4279-94D8-4259990155B2}" srcId="{46A36D1E-3BE0-419F-A8C3-DBE2E28B7B03}" destId="{9D0AD925-3549-409F-A6DC-98FEBA662E27}" srcOrd="0" destOrd="0" parTransId="{5F93C7A2-044D-48FA-B630-D8AFA228841B}" sibTransId="{EFC6C14A-DF52-4974-8D9A-E1051D20B74E}"/>
    <dgm:cxn modelId="{8AB4563B-9E23-473D-A94A-3AD292EAD009}" type="presOf" srcId="{04A6FFB0-3511-4D45-800F-445C61065D70}" destId="{E08FAF57-3F5A-48A9-B5DC-9BF05AFB8E09}" srcOrd="0" destOrd="0" presId="urn:microsoft.com/office/officeart/2005/8/layout/hierarchy2"/>
    <dgm:cxn modelId="{C7EE60AE-5E4B-4238-898D-C5AF2455CD5C}" type="presOf" srcId="{6DFE17B8-E7BF-4AE3-8005-72ABA89DA0C6}" destId="{8F1B18A2-EA5D-4525-9372-43985AB81EE1}" srcOrd="0" destOrd="0" presId="urn:microsoft.com/office/officeart/2005/8/layout/hierarchy2"/>
    <dgm:cxn modelId="{CF5D5232-AF1B-4000-9A28-A2CFADD75304}" type="presOf" srcId="{04A6FFB0-3511-4D45-800F-445C61065D70}" destId="{4BB26060-56AC-4628-A462-D9B40FE269E3}" srcOrd="1" destOrd="0" presId="urn:microsoft.com/office/officeart/2005/8/layout/hierarchy2"/>
    <dgm:cxn modelId="{C094C966-8C5B-43C3-935F-C52ACAABEB79}" type="presOf" srcId="{172F22F9-1ED5-47E3-9A4A-E4BAEDFAF5C7}" destId="{13E191B7-520F-4D57-8E19-B291C8914BF0}" srcOrd="1" destOrd="0" presId="urn:microsoft.com/office/officeart/2005/8/layout/hierarchy2"/>
    <dgm:cxn modelId="{1BA11DE1-1070-49CF-959B-DE0538091F3D}" type="presOf" srcId="{9807F027-CAEA-46F0-BD1E-0D2D7AC0D2D6}" destId="{83D7EC69-15AF-47B2-ADAC-4471AA680C7E}" srcOrd="0" destOrd="0" presId="urn:microsoft.com/office/officeart/2005/8/layout/hierarchy2"/>
    <dgm:cxn modelId="{8227895F-B72A-4769-BF65-939A99DCFBE6}" type="presOf" srcId="{AD631266-3531-4B53-80A6-C8EC1FB23D17}" destId="{53BC777D-33BC-4B4C-936F-E8D9DB256850}" srcOrd="0" destOrd="0" presId="urn:microsoft.com/office/officeart/2005/8/layout/hierarchy2"/>
    <dgm:cxn modelId="{265B187F-95B5-4AA3-AE25-33068E776D09}" type="presOf" srcId="{6653479F-5FE5-4C0D-987C-818AA1367D80}" destId="{5A07F3D6-C7D7-47CD-B4AD-82F47373094E}" srcOrd="0" destOrd="0" presId="urn:microsoft.com/office/officeart/2005/8/layout/hierarchy2"/>
    <dgm:cxn modelId="{4DCA0B90-20DD-4946-A9DF-04B642042099}" type="presOf" srcId="{DBF7AFEE-C118-4F16-997D-04888E44051D}" destId="{1147F63B-058E-4FB3-B874-8699977A3587}" srcOrd="0" destOrd="0" presId="urn:microsoft.com/office/officeart/2005/8/layout/hierarchy2"/>
    <dgm:cxn modelId="{15548278-7C76-4CBE-9C48-F99E3FE1D999}" type="presOf" srcId="{690293DE-F221-4F1E-A0D6-0E12CD2F41C5}" destId="{A2856ABD-34C7-4778-BA96-50958112FCE7}" srcOrd="0" destOrd="0" presId="urn:microsoft.com/office/officeart/2005/8/layout/hierarchy2"/>
    <dgm:cxn modelId="{DF10C3DA-077E-4A00-B661-41D153B62136}" type="presOf" srcId="{6DFE17B8-E7BF-4AE3-8005-72ABA89DA0C6}" destId="{48B26D91-9572-49E1-B03C-92C17889AE9E}" srcOrd="1" destOrd="0" presId="urn:microsoft.com/office/officeart/2005/8/layout/hierarchy2"/>
    <dgm:cxn modelId="{67033B40-6E87-41E2-814A-BAD9CF883F66}" type="presOf" srcId="{6C5BA288-DD6B-450B-8512-10A065250D92}" destId="{47B7EA5B-0592-4DAD-AA0A-1699B58DD278}" srcOrd="1" destOrd="0" presId="urn:microsoft.com/office/officeart/2005/8/layout/hierarchy2"/>
    <dgm:cxn modelId="{85A9C0BF-29B3-46F0-B414-5BA039ADED37}" srcId="{B3A51C3E-94B0-44C2-8971-8454DBB046F5}" destId="{F972A93C-729B-4B47-AFB3-41F107B0B695}" srcOrd="1" destOrd="0" parTransId="{6E99E041-7BF8-4A83-A29D-28020A67876D}" sibTransId="{A5B64916-1911-48ED-9C22-5B7A397280BE}"/>
    <dgm:cxn modelId="{668673B7-6511-4ECF-998E-7F873EE50373}" type="presOf" srcId="{6E99E041-7BF8-4A83-A29D-28020A67876D}" destId="{870B078F-2E2C-4F68-9FC1-BCCEE4E902E7}" srcOrd="1" destOrd="0" presId="urn:microsoft.com/office/officeart/2005/8/layout/hierarchy2"/>
    <dgm:cxn modelId="{F87FC4D9-C65D-4466-A1E9-17E9F18FCB24}" type="presOf" srcId="{46A36D1E-3BE0-419F-A8C3-DBE2E28B7B03}" destId="{786A649D-1EFB-4C6A-B84D-AA263EE55F86}" srcOrd="0" destOrd="0" presId="urn:microsoft.com/office/officeart/2005/8/layout/hierarchy2"/>
    <dgm:cxn modelId="{41C9E50D-905C-4CC5-91DB-FCE1802F4DD9}" type="presOf" srcId="{84C64988-787E-43AB-8D20-7CCB111173D0}" destId="{76C14D2A-7010-4DE4-8D40-CB4F4F3F5060}" srcOrd="0" destOrd="0" presId="urn:microsoft.com/office/officeart/2005/8/layout/hierarchy2"/>
    <dgm:cxn modelId="{06D3F1CB-F034-43B5-82FA-AE8030248AA3}" srcId="{D14788B0-2BF7-4C42-A41B-4F8B9B0D5551}" destId="{B3A51C3E-94B0-44C2-8971-8454DBB046F5}" srcOrd="2" destOrd="0" parTransId="{6653479F-5FE5-4C0D-987C-818AA1367D80}" sibTransId="{0EE72435-2D31-4318-B8E8-37A36E2C5664}"/>
    <dgm:cxn modelId="{D13994FE-F41A-4E41-ACF0-2A8C1673C05F}" type="presOf" srcId="{27C1B6AD-A0A3-4390-A6D4-737138C6A98F}" destId="{911E8BCB-DF6D-47F2-82EE-7CF04F44F834}" srcOrd="0" destOrd="0" presId="urn:microsoft.com/office/officeart/2005/8/layout/hierarchy2"/>
    <dgm:cxn modelId="{152781BB-03EA-4C0F-8CF0-741ADC05ED67}" type="presOf" srcId="{9D0AD925-3549-409F-A6DC-98FEBA662E27}" destId="{48A4130B-3213-42F0-9DE1-CA91287B99E0}" srcOrd="0" destOrd="0" presId="urn:microsoft.com/office/officeart/2005/8/layout/hierarchy2"/>
    <dgm:cxn modelId="{4F35277B-C107-4ADB-8514-DE75CF83A26E}" type="presOf" srcId="{2D6D0635-D4E5-49FF-B435-D4A4CA4B9197}" destId="{AB889789-9B2D-4549-937A-F44374E1D745}" srcOrd="0" destOrd="0" presId="urn:microsoft.com/office/officeart/2005/8/layout/hierarchy2"/>
    <dgm:cxn modelId="{B4586087-0780-4381-A713-8B539A834A3B}" type="presParOf" srcId="{DB9F0533-2FAC-47D2-96F6-224EB8B45E34}" destId="{EC83CCC7-C575-4C2E-AAAD-EDBF62BA2298}" srcOrd="0" destOrd="0" presId="urn:microsoft.com/office/officeart/2005/8/layout/hierarchy2"/>
    <dgm:cxn modelId="{88FAB106-C6A7-46CB-8441-FB073F690D32}" type="presParOf" srcId="{EC83CCC7-C575-4C2E-AAAD-EDBF62BA2298}" destId="{96F5ECA4-7AA9-4708-871A-CA32A7789C00}" srcOrd="0" destOrd="0" presId="urn:microsoft.com/office/officeart/2005/8/layout/hierarchy2"/>
    <dgm:cxn modelId="{A707F47B-2B8E-4A89-A6EF-5F9CFA5183FF}" type="presParOf" srcId="{EC83CCC7-C575-4C2E-AAAD-EDBF62BA2298}" destId="{2200785A-6BED-49BC-803A-DE3DFFDA1A03}" srcOrd="1" destOrd="0" presId="urn:microsoft.com/office/officeart/2005/8/layout/hierarchy2"/>
    <dgm:cxn modelId="{23A368BB-E5F6-46A7-B12D-94602DA65A8E}" type="presParOf" srcId="{2200785A-6BED-49BC-803A-DE3DFFDA1A03}" destId="{D90F4EEA-7E47-43FC-A2A9-61832201DE41}" srcOrd="0" destOrd="0" presId="urn:microsoft.com/office/officeart/2005/8/layout/hierarchy2"/>
    <dgm:cxn modelId="{431F4F20-CD10-46BA-A997-DEB94E1DA438}" type="presParOf" srcId="{D90F4EEA-7E47-43FC-A2A9-61832201DE41}" destId="{8009F49E-35D7-4D7E-A088-8BDA4F45598E}" srcOrd="0" destOrd="0" presId="urn:microsoft.com/office/officeart/2005/8/layout/hierarchy2"/>
    <dgm:cxn modelId="{26803B35-5B4C-44DA-80ED-8F7B6213F45C}" type="presParOf" srcId="{2200785A-6BED-49BC-803A-DE3DFFDA1A03}" destId="{50F20E8C-38A1-415B-B992-8C8C05886D1D}" srcOrd="1" destOrd="0" presId="urn:microsoft.com/office/officeart/2005/8/layout/hierarchy2"/>
    <dgm:cxn modelId="{DF00AB15-F0C0-439E-8C86-3F44E4DEB289}" type="presParOf" srcId="{50F20E8C-38A1-415B-B992-8C8C05886D1D}" destId="{AB935E05-EB38-42CD-91FA-1224DA5AD581}" srcOrd="0" destOrd="0" presId="urn:microsoft.com/office/officeart/2005/8/layout/hierarchy2"/>
    <dgm:cxn modelId="{CB5B5C68-963D-4723-8444-356345D1EF26}" type="presParOf" srcId="{50F20E8C-38A1-415B-B992-8C8C05886D1D}" destId="{90195754-73BD-45F5-B403-2C3C428FB503}" srcOrd="1" destOrd="0" presId="urn:microsoft.com/office/officeart/2005/8/layout/hierarchy2"/>
    <dgm:cxn modelId="{4CA8EB81-A111-4D4B-942E-4B195E3226F7}" type="presParOf" srcId="{2200785A-6BED-49BC-803A-DE3DFFDA1A03}" destId="{E08FAF57-3F5A-48A9-B5DC-9BF05AFB8E09}" srcOrd="2" destOrd="0" presId="urn:microsoft.com/office/officeart/2005/8/layout/hierarchy2"/>
    <dgm:cxn modelId="{2E27B839-A6DE-4A6E-9382-449A814CF76B}" type="presParOf" srcId="{E08FAF57-3F5A-48A9-B5DC-9BF05AFB8E09}" destId="{4BB26060-56AC-4628-A462-D9B40FE269E3}" srcOrd="0" destOrd="0" presId="urn:microsoft.com/office/officeart/2005/8/layout/hierarchy2"/>
    <dgm:cxn modelId="{22E2FBDA-2A2B-4A46-9F7B-1C8407AB4F1E}" type="presParOf" srcId="{2200785A-6BED-49BC-803A-DE3DFFDA1A03}" destId="{E4C2D4EC-9CBF-45BC-8645-5687F6E660CC}" srcOrd="3" destOrd="0" presId="urn:microsoft.com/office/officeart/2005/8/layout/hierarchy2"/>
    <dgm:cxn modelId="{A39C6D00-FD78-4CF8-91F9-27CCE20FF4FE}" type="presParOf" srcId="{E4C2D4EC-9CBF-45BC-8645-5687F6E660CC}" destId="{DE699250-9043-4CAC-8F33-7037291C2FF8}" srcOrd="0" destOrd="0" presId="urn:microsoft.com/office/officeart/2005/8/layout/hierarchy2"/>
    <dgm:cxn modelId="{6B8E1DFD-FE3B-44C8-876E-8E5CD2E6CD28}" type="presParOf" srcId="{E4C2D4EC-9CBF-45BC-8645-5687F6E660CC}" destId="{AA69539A-B8A7-4E85-A828-FA9381D97EEC}" srcOrd="1" destOrd="0" presId="urn:microsoft.com/office/officeart/2005/8/layout/hierarchy2"/>
    <dgm:cxn modelId="{351929F5-9172-4E54-8996-BF839A1DE002}" type="presParOf" srcId="{AA69539A-B8A7-4E85-A828-FA9381D97EEC}" destId="{D725AEF8-41F5-4DDE-8E05-0F4829B69CFC}" srcOrd="0" destOrd="0" presId="urn:microsoft.com/office/officeart/2005/8/layout/hierarchy2"/>
    <dgm:cxn modelId="{70D6FA2D-3C6D-45D3-B2F7-EB5B5BD303A4}" type="presParOf" srcId="{D725AEF8-41F5-4DDE-8E05-0F4829B69CFC}" destId="{5482439D-4DB6-4BB7-B665-A52FA24ABF92}" srcOrd="0" destOrd="0" presId="urn:microsoft.com/office/officeart/2005/8/layout/hierarchy2"/>
    <dgm:cxn modelId="{3C69FD85-3F83-4402-BD5E-33D251635472}" type="presParOf" srcId="{AA69539A-B8A7-4E85-A828-FA9381D97EEC}" destId="{41223638-8AEB-477C-AF38-E64C2579D9B2}" srcOrd="1" destOrd="0" presId="urn:microsoft.com/office/officeart/2005/8/layout/hierarchy2"/>
    <dgm:cxn modelId="{5E5F0B62-5C57-4063-B3CA-E17F2BB7B3E6}" type="presParOf" srcId="{41223638-8AEB-477C-AF38-E64C2579D9B2}" destId="{786A649D-1EFB-4C6A-B84D-AA263EE55F86}" srcOrd="0" destOrd="0" presId="urn:microsoft.com/office/officeart/2005/8/layout/hierarchy2"/>
    <dgm:cxn modelId="{64C52CAC-68F3-4F73-BA5F-1E600EF63D75}" type="presParOf" srcId="{41223638-8AEB-477C-AF38-E64C2579D9B2}" destId="{57048F0F-F77F-4B1F-9578-2B35F7649067}" srcOrd="1" destOrd="0" presId="urn:microsoft.com/office/officeart/2005/8/layout/hierarchy2"/>
    <dgm:cxn modelId="{556BFDB0-42BE-499A-A7B3-BE7527095088}" type="presParOf" srcId="{57048F0F-F77F-4B1F-9578-2B35F7649067}" destId="{57C6EE28-B02E-4AC2-972A-743949C1A69B}" srcOrd="0" destOrd="0" presId="urn:microsoft.com/office/officeart/2005/8/layout/hierarchy2"/>
    <dgm:cxn modelId="{1683B688-F2D6-427F-A614-3A7198013048}" type="presParOf" srcId="{57C6EE28-B02E-4AC2-972A-743949C1A69B}" destId="{17CEFF18-D9DE-4564-97C5-549FBDCFFDA3}" srcOrd="0" destOrd="0" presId="urn:microsoft.com/office/officeart/2005/8/layout/hierarchy2"/>
    <dgm:cxn modelId="{CADF49C6-89BA-4800-A920-9E6F370B165F}" type="presParOf" srcId="{57048F0F-F77F-4B1F-9578-2B35F7649067}" destId="{72D1A00A-1DA9-4417-B165-59D77FBFFD04}" srcOrd="1" destOrd="0" presId="urn:microsoft.com/office/officeart/2005/8/layout/hierarchy2"/>
    <dgm:cxn modelId="{22FB01FD-2DDB-40D8-A15F-9E7BEBB3FE60}" type="presParOf" srcId="{72D1A00A-1DA9-4417-B165-59D77FBFFD04}" destId="{48A4130B-3213-42F0-9DE1-CA91287B99E0}" srcOrd="0" destOrd="0" presId="urn:microsoft.com/office/officeart/2005/8/layout/hierarchy2"/>
    <dgm:cxn modelId="{6F8B48DD-99EC-4E96-AD4F-76BF92DE367A}" type="presParOf" srcId="{72D1A00A-1DA9-4417-B165-59D77FBFFD04}" destId="{2DEA18AA-7F6D-48AB-98B8-B038999A2038}" srcOrd="1" destOrd="0" presId="urn:microsoft.com/office/officeart/2005/8/layout/hierarchy2"/>
    <dgm:cxn modelId="{28612018-C932-4E7D-A931-AEC2F17BFE90}" type="presParOf" srcId="{57048F0F-F77F-4B1F-9578-2B35F7649067}" destId="{4B631812-11D0-4AA4-8178-441B8A7AC3A0}" srcOrd="2" destOrd="0" presId="urn:microsoft.com/office/officeart/2005/8/layout/hierarchy2"/>
    <dgm:cxn modelId="{B00F906D-3950-43B5-9E6C-E283601F02F8}" type="presParOf" srcId="{4B631812-11D0-4AA4-8178-441B8A7AC3A0}" destId="{DDA43BAE-A936-4B62-B5F4-35482960D10F}" srcOrd="0" destOrd="0" presId="urn:microsoft.com/office/officeart/2005/8/layout/hierarchy2"/>
    <dgm:cxn modelId="{9A888BB3-B77A-4001-BFD5-3F71EB82F27D}" type="presParOf" srcId="{57048F0F-F77F-4B1F-9578-2B35F7649067}" destId="{CCFCCAFF-4BE7-4792-9D72-201515B4B10E}" srcOrd="3" destOrd="0" presId="urn:microsoft.com/office/officeart/2005/8/layout/hierarchy2"/>
    <dgm:cxn modelId="{1A4FF510-FD93-47F4-ADFF-842FF99C96D7}" type="presParOf" srcId="{CCFCCAFF-4BE7-4792-9D72-201515B4B10E}" destId="{64FD6D3D-FAB8-44EF-BB9D-BFB7BBACBB9A}" srcOrd="0" destOrd="0" presId="urn:microsoft.com/office/officeart/2005/8/layout/hierarchy2"/>
    <dgm:cxn modelId="{02A9B36A-D0DE-4B26-B633-2D0B23012B80}" type="presParOf" srcId="{CCFCCAFF-4BE7-4792-9D72-201515B4B10E}" destId="{902D84E0-DC46-4436-9007-90E4F9BD2491}" srcOrd="1" destOrd="0" presId="urn:microsoft.com/office/officeart/2005/8/layout/hierarchy2"/>
    <dgm:cxn modelId="{1D37B7EE-C9B4-4487-B755-C718E409CD7C}" type="presParOf" srcId="{902D84E0-DC46-4436-9007-90E4F9BD2491}" destId="{AB889789-9B2D-4549-937A-F44374E1D745}" srcOrd="0" destOrd="0" presId="urn:microsoft.com/office/officeart/2005/8/layout/hierarchy2"/>
    <dgm:cxn modelId="{EB70F42A-DAE2-4A19-BD80-55549C68AFE1}" type="presParOf" srcId="{AB889789-9B2D-4549-937A-F44374E1D745}" destId="{AB0D3958-175D-474D-A98A-9290F6971471}" srcOrd="0" destOrd="0" presId="urn:microsoft.com/office/officeart/2005/8/layout/hierarchy2"/>
    <dgm:cxn modelId="{5C9A91C3-7EB4-4234-A17C-595F12D96F72}" type="presParOf" srcId="{902D84E0-DC46-4436-9007-90E4F9BD2491}" destId="{DF1751A2-122B-41B3-B131-76C885203368}" srcOrd="1" destOrd="0" presId="urn:microsoft.com/office/officeart/2005/8/layout/hierarchy2"/>
    <dgm:cxn modelId="{73F9E0FD-34B8-486C-85BD-D4CFE149F13E}" type="presParOf" srcId="{DF1751A2-122B-41B3-B131-76C885203368}" destId="{12B61A37-5CC0-4CD1-A5EC-F673AA3491B0}" srcOrd="0" destOrd="0" presId="urn:microsoft.com/office/officeart/2005/8/layout/hierarchy2"/>
    <dgm:cxn modelId="{A7149A7B-9A60-46FA-8F86-9D16B4E7952B}" type="presParOf" srcId="{DF1751A2-122B-41B3-B131-76C885203368}" destId="{D04AAE2C-256A-47E1-8D00-85D7903A012B}" srcOrd="1" destOrd="0" presId="urn:microsoft.com/office/officeart/2005/8/layout/hierarchy2"/>
    <dgm:cxn modelId="{E4140C55-780D-4DF3-AACC-007AA209E5EA}" type="presParOf" srcId="{902D84E0-DC46-4436-9007-90E4F9BD2491}" destId="{1147F63B-058E-4FB3-B874-8699977A3587}" srcOrd="2" destOrd="0" presId="urn:microsoft.com/office/officeart/2005/8/layout/hierarchy2"/>
    <dgm:cxn modelId="{A41550CB-57BE-4DA5-9B77-01A066139CBA}" type="presParOf" srcId="{1147F63B-058E-4FB3-B874-8699977A3587}" destId="{6A4AA579-3F70-4F8C-B616-EBC293482323}" srcOrd="0" destOrd="0" presId="urn:microsoft.com/office/officeart/2005/8/layout/hierarchy2"/>
    <dgm:cxn modelId="{10CD0BF2-DDE7-4C36-ACB6-E476A504A4C4}" type="presParOf" srcId="{902D84E0-DC46-4436-9007-90E4F9BD2491}" destId="{CD87F2F8-4BA3-4E6E-B8DA-D302DC487DF6}" srcOrd="3" destOrd="0" presId="urn:microsoft.com/office/officeart/2005/8/layout/hierarchy2"/>
    <dgm:cxn modelId="{A1D72B37-2122-4536-A46B-3C99884557EA}" type="presParOf" srcId="{CD87F2F8-4BA3-4E6E-B8DA-D302DC487DF6}" destId="{18F4A3D8-E9C6-4652-824B-BC76ED74899A}" srcOrd="0" destOrd="0" presId="urn:microsoft.com/office/officeart/2005/8/layout/hierarchy2"/>
    <dgm:cxn modelId="{23D67C79-EA05-4BEB-B896-FD24CC0E9C38}" type="presParOf" srcId="{CD87F2F8-4BA3-4E6E-B8DA-D302DC487DF6}" destId="{BEEB0934-F6A5-4DB6-B7B3-28C2E6B8D988}" srcOrd="1" destOrd="0" presId="urn:microsoft.com/office/officeart/2005/8/layout/hierarchy2"/>
    <dgm:cxn modelId="{9543C694-18C5-4D02-AA66-8A158ED7D830}" type="presParOf" srcId="{902D84E0-DC46-4436-9007-90E4F9BD2491}" destId="{86BD2B33-409E-4A1B-8126-BD50AF634F27}" srcOrd="4" destOrd="0" presId="urn:microsoft.com/office/officeart/2005/8/layout/hierarchy2"/>
    <dgm:cxn modelId="{F2E80EF3-0FFF-4E80-B332-4E7B6F9E2303}" type="presParOf" srcId="{86BD2B33-409E-4A1B-8126-BD50AF634F27}" destId="{687B8FFE-2993-4AA8-9927-321AD755B4D3}" srcOrd="0" destOrd="0" presId="urn:microsoft.com/office/officeart/2005/8/layout/hierarchy2"/>
    <dgm:cxn modelId="{17D58439-9B8D-4E7D-A764-9EFFB1EFFDC5}" type="presParOf" srcId="{902D84E0-DC46-4436-9007-90E4F9BD2491}" destId="{083FE0B6-095D-4C86-AB34-805990711E0C}" srcOrd="5" destOrd="0" presId="urn:microsoft.com/office/officeart/2005/8/layout/hierarchy2"/>
    <dgm:cxn modelId="{8979A55F-8124-447F-9159-104DA5D12CB9}" type="presParOf" srcId="{083FE0B6-095D-4C86-AB34-805990711E0C}" destId="{911E8BCB-DF6D-47F2-82EE-7CF04F44F834}" srcOrd="0" destOrd="0" presId="urn:microsoft.com/office/officeart/2005/8/layout/hierarchy2"/>
    <dgm:cxn modelId="{7E98304C-9556-40DB-8D07-2F7F48830A75}" type="presParOf" srcId="{083FE0B6-095D-4C86-AB34-805990711E0C}" destId="{3F6FFB60-FD05-4666-BE82-282ABF724C04}" srcOrd="1" destOrd="0" presId="urn:microsoft.com/office/officeart/2005/8/layout/hierarchy2"/>
    <dgm:cxn modelId="{07E07C60-FCDA-407B-BD6C-8B08EAF869FA}" type="presParOf" srcId="{AA69539A-B8A7-4E85-A828-FA9381D97EEC}" destId="{248EC711-FCCA-406D-BA24-89957AF5B20E}" srcOrd="2" destOrd="0" presId="urn:microsoft.com/office/officeart/2005/8/layout/hierarchy2"/>
    <dgm:cxn modelId="{5B896EA2-73AF-4A38-833B-C79CA96E7C99}" type="presParOf" srcId="{248EC711-FCCA-406D-BA24-89957AF5B20E}" destId="{F40538F6-00E3-453C-95AD-CF5C39761490}" srcOrd="0" destOrd="0" presId="urn:microsoft.com/office/officeart/2005/8/layout/hierarchy2"/>
    <dgm:cxn modelId="{8206A14E-9A99-4F5F-B77E-7C7122B00CF7}" type="presParOf" srcId="{AA69539A-B8A7-4E85-A828-FA9381D97EEC}" destId="{0CB443B1-6232-4416-8872-F4609877E0F0}" srcOrd="3" destOrd="0" presId="urn:microsoft.com/office/officeart/2005/8/layout/hierarchy2"/>
    <dgm:cxn modelId="{96B964AC-456C-46BB-8B98-AB050B66606A}" type="presParOf" srcId="{0CB443B1-6232-4416-8872-F4609877E0F0}" destId="{B100E377-E332-4C02-A512-47FFC696454C}" srcOrd="0" destOrd="0" presId="urn:microsoft.com/office/officeart/2005/8/layout/hierarchy2"/>
    <dgm:cxn modelId="{805BC748-C168-4982-87AC-1CC4952EC9EA}" type="presParOf" srcId="{0CB443B1-6232-4416-8872-F4609877E0F0}" destId="{BAC5F59D-8EED-481C-AD1F-3034767B00B5}" srcOrd="1" destOrd="0" presId="urn:microsoft.com/office/officeart/2005/8/layout/hierarchy2"/>
    <dgm:cxn modelId="{DF83A23B-B75F-4EA9-AE41-1753ACC0E8B1}" type="presParOf" srcId="{BAC5F59D-8EED-481C-AD1F-3034767B00B5}" destId="{08169C8F-036E-4B20-B11B-BC3A7B5835B5}" srcOrd="0" destOrd="0" presId="urn:microsoft.com/office/officeart/2005/8/layout/hierarchy2"/>
    <dgm:cxn modelId="{9D82428F-49A5-4826-B632-E75704932AED}" type="presParOf" srcId="{08169C8F-036E-4B20-B11B-BC3A7B5835B5}" destId="{47B7EA5B-0592-4DAD-AA0A-1699B58DD278}" srcOrd="0" destOrd="0" presId="urn:microsoft.com/office/officeart/2005/8/layout/hierarchy2"/>
    <dgm:cxn modelId="{E32F6EC9-BDD0-4ACC-8CCF-B79E818FC349}" type="presParOf" srcId="{BAC5F59D-8EED-481C-AD1F-3034767B00B5}" destId="{CA360B8C-83A5-44AC-9058-750BD3965104}" srcOrd="1" destOrd="0" presId="urn:microsoft.com/office/officeart/2005/8/layout/hierarchy2"/>
    <dgm:cxn modelId="{9FC95573-DE5E-405E-9300-19D19F2D77E4}" type="presParOf" srcId="{CA360B8C-83A5-44AC-9058-750BD3965104}" destId="{88293EE3-3FC3-422F-8E12-5EADD8D7842E}" srcOrd="0" destOrd="0" presId="urn:microsoft.com/office/officeart/2005/8/layout/hierarchy2"/>
    <dgm:cxn modelId="{2DA158E1-A18E-4745-A42E-869A8B48372E}" type="presParOf" srcId="{CA360B8C-83A5-44AC-9058-750BD3965104}" destId="{11DA8F2F-7F55-4A49-97F8-BD5B9C1F475E}" srcOrd="1" destOrd="0" presId="urn:microsoft.com/office/officeart/2005/8/layout/hierarchy2"/>
    <dgm:cxn modelId="{4CB6273C-23B9-4553-947B-41E82FBCBC05}" type="presParOf" srcId="{BAC5F59D-8EED-481C-AD1F-3034767B00B5}" destId="{8F1B18A2-EA5D-4525-9372-43985AB81EE1}" srcOrd="2" destOrd="0" presId="urn:microsoft.com/office/officeart/2005/8/layout/hierarchy2"/>
    <dgm:cxn modelId="{050D988F-A84D-4AC9-9FEF-EFDA184DC1CE}" type="presParOf" srcId="{8F1B18A2-EA5D-4525-9372-43985AB81EE1}" destId="{48B26D91-9572-49E1-B03C-92C17889AE9E}" srcOrd="0" destOrd="0" presId="urn:microsoft.com/office/officeart/2005/8/layout/hierarchy2"/>
    <dgm:cxn modelId="{7C6B7000-A8D0-4AB6-8A16-B7130773CEC6}" type="presParOf" srcId="{BAC5F59D-8EED-481C-AD1F-3034767B00B5}" destId="{87C477C3-0EE1-4207-96F6-A3AA772BEC60}" srcOrd="3" destOrd="0" presId="urn:microsoft.com/office/officeart/2005/8/layout/hierarchy2"/>
    <dgm:cxn modelId="{08E1FA47-DF8B-4ACB-8E38-A7FEA08B200C}" type="presParOf" srcId="{87C477C3-0EE1-4207-96F6-A3AA772BEC60}" destId="{A315303A-2356-4CEB-B864-FB42151894F9}" srcOrd="0" destOrd="0" presId="urn:microsoft.com/office/officeart/2005/8/layout/hierarchy2"/>
    <dgm:cxn modelId="{6BA44923-8E94-414F-8466-4794827F628D}" type="presParOf" srcId="{87C477C3-0EE1-4207-96F6-A3AA772BEC60}" destId="{966736F6-5F11-4F08-9771-2EF129C61758}" srcOrd="1" destOrd="0" presId="urn:microsoft.com/office/officeart/2005/8/layout/hierarchy2"/>
    <dgm:cxn modelId="{B315A90F-4561-46DD-B1B1-1476F7A9F956}" type="presParOf" srcId="{BAC5F59D-8EED-481C-AD1F-3034767B00B5}" destId="{5E751D55-87DF-41F0-83E0-8A782F52FD0A}" srcOrd="4" destOrd="0" presId="urn:microsoft.com/office/officeart/2005/8/layout/hierarchy2"/>
    <dgm:cxn modelId="{6CCE6AEC-965D-42B5-B887-152A80F7F81A}" type="presParOf" srcId="{5E751D55-87DF-41F0-83E0-8A782F52FD0A}" destId="{FD268841-8781-41D9-AD38-50236CA06A1D}" srcOrd="0" destOrd="0" presId="urn:microsoft.com/office/officeart/2005/8/layout/hierarchy2"/>
    <dgm:cxn modelId="{324A8FBC-F0B9-4589-B4D5-3A8C273FD641}" type="presParOf" srcId="{BAC5F59D-8EED-481C-AD1F-3034767B00B5}" destId="{457C2BD0-215E-44F4-B291-971B02FC87F7}" srcOrd="5" destOrd="0" presId="urn:microsoft.com/office/officeart/2005/8/layout/hierarchy2"/>
    <dgm:cxn modelId="{5A19D9B6-59D0-4BB9-A63B-0701B94AD627}" type="presParOf" srcId="{457C2BD0-215E-44F4-B291-971B02FC87F7}" destId="{76C14D2A-7010-4DE4-8D40-CB4F4F3F5060}" srcOrd="0" destOrd="0" presId="urn:microsoft.com/office/officeart/2005/8/layout/hierarchy2"/>
    <dgm:cxn modelId="{3CDA92D4-CB3C-4114-A950-D946C0638E3F}" type="presParOf" srcId="{457C2BD0-215E-44F4-B291-971B02FC87F7}" destId="{6FC417C8-02AC-4493-AFBE-A5EB8B3C4C56}" srcOrd="1" destOrd="0" presId="urn:microsoft.com/office/officeart/2005/8/layout/hierarchy2"/>
    <dgm:cxn modelId="{B681824F-27E4-4FEC-AFCD-BDFC46D13E7B}" type="presParOf" srcId="{2200785A-6BED-49BC-803A-DE3DFFDA1A03}" destId="{5A07F3D6-C7D7-47CD-B4AD-82F47373094E}" srcOrd="4" destOrd="0" presId="urn:microsoft.com/office/officeart/2005/8/layout/hierarchy2"/>
    <dgm:cxn modelId="{E3E15D36-F400-42BF-89E2-AB10AAD754CE}" type="presParOf" srcId="{5A07F3D6-C7D7-47CD-B4AD-82F47373094E}" destId="{4753B299-3C5B-44B2-966E-DBF5DD869EFE}" srcOrd="0" destOrd="0" presId="urn:microsoft.com/office/officeart/2005/8/layout/hierarchy2"/>
    <dgm:cxn modelId="{B232E06D-E588-4F8F-A2E5-B9097634FC1B}" type="presParOf" srcId="{2200785A-6BED-49BC-803A-DE3DFFDA1A03}" destId="{433BF4CE-7997-41CC-892F-D120A5C8775E}" srcOrd="5" destOrd="0" presId="urn:microsoft.com/office/officeart/2005/8/layout/hierarchy2"/>
    <dgm:cxn modelId="{209E238F-633F-41D4-B0D8-6B7E5004B0A5}" type="presParOf" srcId="{433BF4CE-7997-41CC-892F-D120A5C8775E}" destId="{3CD7C28F-994D-4EE8-AD10-452922B4E90F}" srcOrd="0" destOrd="0" presId="urn:microsoft.com/office/officeart/2005/8/layout/hierarchy2"/>
    <dgm:cxn modelId="{07A8CE0E-8844-434E-A903-82F036354109}" type="presParOf" srcId="{433BF4CE-7997-41CC-892F-D120A5C8775E}" destId="{24D304C0-3AAC-434F-805B-E7CD89EC5BD5}" srcOrd="1" destOrd="0" presId="urn:microsoft.com/office/officeart/2005/8/layout/hierarchy2"/>
    <dgm:cxn modelId="{232DA693-5ADD-4A0E-84F1-2D1B93C5E58D}" type="presParOf" srcId="{24D304C0-3AAC-434F-805B-E7CD89EC5BD5}" destId="{32780C9A-462D-4617-8DA4-55E8DE373B09}" srcOrd="0" destOrd="0" presId="urn:microsoft.com/office/officeart/2005/8/layout/hierarchy2"/>
    <dgm:cxn modelId="{03399B6D-79A2-43C6-AD40-DCC1B4A0F9AD}" type="presParOf" srcId="{32780C9A-462D-4617-8DA4-55E8DE373B09}" destId="{4FA06FAD-5346-4C4B-9863-C9F35F8F964C}" srcOrd="0" destOrd="0" presId="urn:microsoft.com/office/officeart/2005/8/layout/hierarchy2"/>
    <dgm:cxn modelId="{D6A5F95F-097B-43A6-952D-55741AE47B5D}" type="presParOf" srcId="{24D304C0-3AAC-434F-805B-E7CD89EC5BD5}" destId="{4C3CB141-526E-46A8-9503-1833D77241A6}" srcOrd="1" destOrd="0" presId="urn:microsoft.com/office/officeart/2005/8/layout/hierarchy2"/>
    <dgm:cxn modelId="{EA9DA4AC-65E0-40FD-9670-7F73A56D3CD8}" type="presParOf" srcId="{4C3CB141-526E-46A8-9503-1833D77241A6}" destId="{A2856ABD-34C7-4778-BA96-50958112FCE7}" srcOrd="0" destOrd="0" presId="urn:microsoft.com/office/officeart/2005/8/layout/hierarchy2"/>
    <dgm:cxn modelId="{0A1CF4AE-4FDB-4B4D-9D69-7D1FFA12F463}" type="presParOf" srcId="{4C3CB141-526E-46A8-9503-1833D77241A6}" destId="{E56FF9B1-9980-4505-B7B1-6CB9878D5D4A}" srcOrd="1" destOrd="0" presId="urn:microsoft.com/office/officeart/2005/8/layout/hierarchy2"/>
    <dgm:cxn modelId="{873DDE90-1ED9-49CC-AE80-1D8A78F7F80A}" type="presParOf" srcId="{E56FF9B1-9980-4505-B7B1-6CB9878D5D4A}" destId="{53BC777D-33BC-4B4C-936F-E8D9DB256850}" srcOrd="0" destOrd="0" presId="urn:microsoft.com/office/officeart/2005/8/layout/hierarchy2"/>
    <dgm:cxn modelId="{A4B6F95F-D835-4EB0-9A19-1CF1B1803A1C}" type="presParOf" srcId="{53BC777D-33BC-4B4C-936F-E8D9DB256850}" destId="{1EF021C4-BE04-4097-9A89-928D1F893051}" srcOrd="0" destOrd="0" presId="urn:microsoft.com/office/officeart/2005/8/layout/hierarchy2"/>
    <dgm:cxn modelId="{4C397F45-3FC8-4846-A838-9C35BAC636C2}" type="presParOf" srcId="{E56FF9B1-9980-4505-B7B1-6CB9878D5D4A}" destId="{17CE8552-1D9B-47F3-9E32-7545E80224A2}" srcOrd="1" destOrd="0" presId="urn:microsoft.com/office/officeart/2005/8/layout/hierarchy2"/>
    <dgm:cxn modelId="{2BE6F35D-24F5-4062-B60D-A22B926AE9F7}" type="presParOf" srcId="{17CE8552-1D9B-47F3-9E32-7545E80224A2}" destId="{83D7EC69-15AF-47B2-ADAC-4471AA680C7E}" srcOrd="0" destOrd="0" presId="urn:microsoft.com/office/officeart/2005/8/layout/hierarchy2"/>
    <dgm:cxn modelId="{2C419BCA-4680-4EC8-90F1-419479E5AA8F}" type="presParOf" srcId="{17CE8552-1D9B-47F3-9E32-7545E80224A2}" destId="{74F74D8D-C794-41D0-86DF-B01BD4386DFF}" srcOrd="1" destOrd="0" presId="urn:microsoft.com/office/officeart/2005/8/layout/hierarchy2"/>
    <dgm:cxn modelId="{7E7AAD6F-772C-441C-A07A-6EFD0A4E3411}" type="presParOf" srcId="{E56FF9B1-9980-4505-B7B1-6CB9878D5D4A}" destId="{8E30EE19-36C3-485A-A705-565EE71D4AAE}" srcOrd="2" destOrd="0" presId="urn:microsoft.com/office/officeart/2005/8/layout/hierarchy2"/>
    <dgm:cxn modelId="{138DFF8A-8DDA-417F-B318-E8DA0E7AC4E1}" type="presParOf" srcId="{8E30EE19-36C3-485A-A705-565EE71D4AAE}" destId="{13E191B7-520F-4D57-8E19-B291C8914BF0}" srcOrd="0" destOrd="0" presId="urn:microsoft.com/office/officeart/2005/8/layout/hierarchy2"/>
    <dgm:cxn modelId="{EBD62ABE-369A-4FD2-AA17-3BE7DBDF5BEC}" type="presParOf" srcId="{E56FF9B1-9980-4505-B7B1-6CB9878D5D4A}" destId="{EBBA5918-4732-40F1-9F4B-2C88B1633971}" srcOrd="3" destOrd="0" presId="urn:microsoft.com/office/officeart/2005/8/layout/hierarchy2"/>
    <dgm:cxn modelId="{8CEDF5D6-0CB5-4336-9718-A0A44A6D5529}" type="presParOf" srcId="{EBBA5918-4732-40F1-9F4B-2C88B1633971}" destId="{9766D5A9-7D5D-4973-BA70-2FC28D9BF271}" srcOrd="0" destOrd="0" presId="urn:microsoft.com/office/officeart/2005/8/layout/hierarchy2"/>
    <dgm:cxn modelId="{BE207E3B-0E2C-4EA2-8DEA-F5E85052AD39}" type="presParOf" srcId="{EBBA5918-4732-40F1-9F4B-2C88B1633971}" destId="{E4E7301B-82FE-462B-B340-A19B8D0E7618}" srcOrd="1" destOrd="0" presId="urn:microsoft.com/office/officeart/2005/8/layout/hierarchy2"/>
    <dgm:cxn modelId="{9EF412FA-CB3E-44F7-BA3F-05FC1B26501F}" type="presParOf" srcId="{24D304C0-3AAC-434F-805B-E7CD89EC5BD5}" destId="{BF843C06-12E7-4BFC-8E0A-093B7A759A39}" srcOrd="2" destOrd="0" presId="urn:microsoft.com/office/officeart/2005/8/layout/hierarchy2"/>
    <dgm:cxn modelId="{DBBF926B-1A3B-4141-A8B8-9172FBEA6607}" type="presParOf" srcId="{BF843C06-12E7-4BFC-8E0A-093B7A759A39}" destId="{870B078F-2E2C-4F68-9FC1-BCCEE4E902E7}" srcOrd="0" destOrd="0" presId="urn:microsoft.com/office/officeart/2005/8/layout/hierarchy2"/>
    <dgm:cxn modelId="{99566FAF-F1A0-44A3-91DF-B43C98B6D910}" type="presParOf" srcId="{24D304C0-3AAC-434F-805B-E7CD89EC5BD5}" destId="{C68FF0F4-005D-4333-A53B-44476246CDA7}" srcOrd="3" destOrd="0" presId="urn:microsoft.com/office/officeart/2005/8/layout/hierarchy2"/>
    <dgm:cxn modelId="{85310D54-C9CA-4103-8AA9-28D084BD802A}" type="presParOf" srcId="{C68FF0F4-005D-4333-A53B-44476246CDA7}" destId="{FA1E3CF3-FCD1-48D8-81EC-B88B41964C25}" srcOrd="0" destOrd="0" presId="urn:microsoft.com/office/officeart/2005/8/layout/hierarchy2"/>
    <dgm:cxn modelId="{917A7BC9-65B6-4D5D-B7C5-2B78214CCC60}" type="presParOf" srcId="{C68FF0F4-005D-4333-A53B-44476246CDA7}" destId="{89AE24B7-9F1B-436E-96E1-79470009F9DF}"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png"/></Relationships>
</file>

<file path=ppt/drawings/drawing1.xml><?xml version="1.0" encoding="utf-8"?>
<c:userShapes xmlns:c="http://schemas.openxmlformats.org/drawingml/2006/chart">
  <cdr:relSizeAnchor xmlns:cdr="http://schemas.openxmlformats.org/drawingml/2006/chartDrawing">
    <cdr:from>
      <cdr:x>0.65021</cdr:x>
      <cdr:y>0.28025</cdr:y>
    </cdr:from>
    <cdr:to>
      <cdr:x>0.70386</cdr:x>
      <cdr:y>0.28981</cdr:y>
    </cdr:to>
    <cdr:sp macro="" textlink="">
      <cdr:nvSpPr>
        <cdr:cNvPr id="3" name="Straight Arrow Connector 2"/>
        <cdr:cNvSpPr/>
      </cdr:nvSpPr>
      <cdr:spPr bwMode="auto">
        <a:xfrm xmlns:a="http://schemas.openxmlformats.org/drawingml/2006/main" flipV="1">
          <a:off x="3848100" y="1117600"/>
          <a:ext cx="317511" cy="38123"/>
        </a:xfrm>
        <a:prstGeom xmlns:a="http://schemas.openxmlformats.org/drawingml/2006/main" prst="straightConnector1">
          <a:avLst/>
        </a:prstGeom>
        <a:noFill xmlns:a="http://schemas.openxmlformats.org/drawingml/2006/main"/>
        <a:ln xmlns:a="http://schemas.openxmlformats.org/drawingml/2006/main" w="9525" cap="flat" cmpd="sng" algn="ctr">
          <a:solidFill>
            <a:srgbClr val="080808"/>
          </a:solidFill>
          <a:prstDash val="solid"/>
          <a:round/>
          <a:headEnd type="none" w="sm" len="sm"/>
          <a:tailEnd type="arrow"/>
        </a:ln>
        <a:effectLst xmlns:a="http://schemas.openxmlformats.org/drawingml/2006/main"/>
      </cdr:spPr>
      <cdr:txBody>
        <a:bodyPr xmlns:a="http://schemas.openxmlformats.org/drawingml/2006/main" vertOverflow="clip" vert="horz" wrap="square" lIns="92075" tIns="46038" rIns="92075" bIns="46038"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0.24678</cdr:x>
      <cdr:y>0.35987</cdr:y>
    </cdr:from>
    <cdr:to>
      <cdr:x>0.3691</cdr:x>
      <cdr:y>0.36624</cdr:y>
    </cdr:to>
    <cdr:sp macro="" textlink="">
      <cdr:nvSpPr>
        <cdr:cNvPr id="5" name="Straight Arrow Connector 4"/>
        <cdr:cNvSpPr/>
      </cdr:nvSpPr>
      <cdr:spPr bwMode="auto">
        <a:xfrm xmlns:a="http://schemas.openxmlformats.org/drawingml/2006/main" rot="10800000">
          <a:off x="1460499" y="1435100"/>
          <a:ext cx="723901" cy="25401"/>
        </a:xfrm>
        <a:prstGeom xmlns:a="http://schemas.openxmlformats.org/drawingml/2006/main" prst="straightConnector1">
          <a:avLst/>
        </a:prstGeom>
        <a:ln xmlns:a="http://schemas.openxmlformats.org/drawingml/2006/main">
          <a:solidFill>
            <a:srgbClr val="080808"/>
          </a:solidFill>
          <a:headEnd type="none" w="sm" len="sm"/>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vert="horz" wrap="square" lIns="92075" tIns="46038" rIns="92075" bIns="46038" numCol="1" anchor="t"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0.64372</cdr:x>
      <cdr:y>0.42683</cdr:y>
    </cdr:from>
    <cdr:to>
      <cdr:x>0.75303</cdr:x>
      <cdr:y>0.43293</cdr:y>
    </cdr:to>
    <cdr:sp macro="" textlink="">
      <cdr:nvSpPr>
        <cdr:cNvPr id="3" name="Straight Arrow Connector 2"/>
        <cdr:cNvSpPr/>
      </cdr:nvSpPr>
      <cdr:spPr bwMode="auto">
        <a:xfrm xmlns:a="http://schemas.openxmlformats.org/drawingml/2006/main">
          <a:off x="4038600" y="1778000"/>
          <a:ext cx="685789" cy="25410"/>
        </a:xfrm>
        <a:prstGeom xmlns:a="http://schemas.openxmlformats.org/drawingml/2006/main" prst="straightConnector1">
          <a:avLst/>
        </a:prstGeom>
        <a:ln xmlns:a="http://schemas.openxmlformats.org/drawingml/2006/main">
          <a:solidFill>
            <a:srgbClr val="080808"/>
          </a:solidFill>
          <a:headEnd type="none" w="sm" len="sm"/>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vert="horz" wrap="square" lIns="92075" tIns="46038" rIns="92075" bIns="46038"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0.2166</cdr:x>
      <cdr:y>0.51219</cdr:y>
    </cdr:from>
    <cdr:to>
      <cdr:x>0.32996</cdr:x>
      <cdr:y>0.53659</cdr:y>
    </cdr:to>
    <cdr:sp macro="" textlink="">
      <cdr:nvSpPr>
        <cdr:cNvPr id="5" name="Straight Arrow Connector 4"/>
        <cdr:cNvSpPr/>
      </cdr:nvSpPr>
      <cdr:spPr bwMode="auto">
        <a:xfrm xmlns:a="http://schemas.openxmlformats.org/drawingml/2006/main" rot="10800000">
          <a:off x="1358900" y="2133599"/>
          <a:ext cx="711200" cy="101601"/>
        </a:xfrm>
        <a:prstGeom xmlns:a="http://schemas.openxmlformats.org/drawingml/2006/main" prst="straightConnector1">
          <a:avLst/>
        </a:prstGeom>
        <a:ln xmlns:a="http://schemas.openxmlformats.org/drawingml/2006/main">
          <a:solidFill>
            <a:srgbClr val="080808"/>
          </a:solidFill>
          <a:headEnd type="none" w="sm" len="sm"/>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vert="horz" wrap="square" lIns="92075" tIns="46038" rIns="92075" bIns="46038" numCol="1" anchor="t"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0.69608</cdr:x>
      <cdr:y>0.26984</cdr:y>
    </cdr:from>
    <cdr:to>
      <cdr:x>0.83333</cdr:x>
      <cdr:y>0.36508</cdr:y>
    </cdr:to>
    <cdr:sp macro="" textlink="">
      <cdr:nvSpPr>
        <cdr:cNvPr id="2" name="TextBox 1"/>
        <cdr:cNvSpPr txBox="1"/>
      </cdr:nvSpPr>
      <cdr:spPr>
        <a:xfrm xmlns:a="http://schemas.openxmlformats.org/drawingml/2006/main">
          <a:off x="5410200" y="1295400"/>
          <a:ext cx="1066800" cy="4572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sz="1600" dirty="0" smtClean="0">
              <a:solidFill>
                <a:schemeClr val="accent1">
                  <a:lumMod val="40000"/>
                  <a:lumOff val="60000"/>
                </a:schemeClr>
              </a:solidFill>
              <a:latin typeface="Arial" pitchFamily="34" charset="0"/>
              <a:cs typeface="Arial" pitchFamily="34" charset="0"/>
            </a:rPr>
            <a:t>Avg.</a:t>
          </a:r>
          <a:endParaRPr lang="en-US" sz="1600" dirty="0">
            <a:solidFill>
              <a:schemeClr val="accent1">
                <a:lumMod val="40000"/>
                <a:lumOff val="60000"/>
              </a:schemeClr>
            </a:solidFill>
            <a:latin typeface="Arial" pitchFamily="34" charset="0"/>
            <a:cs typeface="Arial"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0.44807</cdr:x>
      <cdr:y>0.49112</cdr:y>
    </cdr:from>
    <cdr:to>
      <cdr:x>0.63748</cdr:x>
      <cdr:y>0.571</cdr:y>
    </cdr:to>
    <cdr:sp macro="" textlink="">
      <cdr:nvSpPr>
        <cdr:cNvPr id="2" name="TextBox 1"/>
        <cdr:cNvSpPr txBox="1"/>
      </cdr:nvSpPr>
      <cdr:spPr>
        <a:xfrm xmlns:a="http://schemas.openxmlformats.org/drawingml/2006/main">
          <a:off x="2794000" y="2108200"/>
          <a:ext cx="1181104" cy="3428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tx1">
                  <a:lumMod val="85000"/>
                </a:schemeClr>
              </a:solidFill>
            </a:rPr>
            <a:t>Asian Crisis</a:t>
          </a:r>
          <a:endParaRPr lang="en-US" sz="1100" dirty="0">
            <a:solidFill>
              <a:schemeClr val="tx1">
                <a:lumMod val="85000"/>
              </a:schemeClr>
            </a:solidFill>
          </a:endParaRPr>
        </a:p>
      </cdr:txBody>
    </cdr:sp>
  </cdr:relSizeAnchor>
  <cdr:relSizeAnchor xmlns:cdr="http://schemas.openxmlformats.org/drawingml/2006/chartDrawing">
    <cdr:from>
      <cdr:x>0.55397</cdr:x>
      <cdr:y>0.58876</cdr:y>
    </cdr:from>
    <cdr:to>
      <cdr:x>0.58248</cdr:x>
      <cdr:y>0.67456</cdr:y>
    </cdr:to>
    <cdr:sp macro="" textlink="">
      <cdr:nvSpPr>
        <cdr:cNvPr id="4" name="Straight Arrow Connector 3"/>
        <cdr:cNvSpPr/>
      </cdr:nvSpPr>
      <cdr:spPr bwMode="auto">
        <a:xfrm xmlns:a="http://schemas.openxmlformats.org/drawingml/2006/main" rot="16200000" flipH="1">
          <a:off x="3454400" y="2527299"/>
          <a:ext cx="177800" cy="368301"/>
        </a:xfrm>
        <a:prstGeom xmlns:a="http://schemas.openxmlformats.org/drawingml/2006/main" prst="straightConnector1">
          <a:avLst/>
        </a:prstGeom>
        <a:noFill xmlns:a="http://schemas.openxmlformats.org/drawingml/2006/main"/>
        <a:ln xmlns:a="http://schemas.openxmlformats.org/drawingml/2006/main" w="9525" cap="flat" cmpd="sng" algn="ctr">
          <a:noFill/>
          <a:prstDash val="solid"/>
          <a:round/>
          <a:headEnd type="none" w="sm" len="sm"/>
          <a:tailEnd type="arrow"/>
        </a:ln>
        <a:effectLst xmlns:a="http://schemas.openxmlformats.org/drawingml/2006/main"/>
      </cdr:spPr>
      <cdr:txBody>
        <a:bodyPr xmlns:a="http://schemas.openxmlformats.org/drawingml/2006/main" vertOverflow="clip" vert="horz" wrap="square" lIns="92075" tIns="46038" rIns="92075" bIns="46038"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0.55804</cdr:x>
      <cdr:y>0.56213</cdr:y>
    </cdr:from>
    <cdr:to>
      <cdr:x>0.56538</cdr:x>
      <cdr:y>0.65384</cdr:y>
    </cdr:to>
    <cdr:sp macro="" textlink="">
      <cdr:nvSpPr>
        <cdr:cNvPr id="6" name="Straight Arrow Connector 5"/>
        <cdr:cNvSpPr/>
      </cdr:nvSpPr>
      <cdr:spPr bwMode="auto">
        <a:xfrm xmlns:a="http://schemas.openxmlformats.org/drawingml/2006/main" rot="16200000" flipH="1">
          <a:off x="3305820" y="2586981"/>
          <a:ext cx="393680" cy="45719"/>
        </a:xfrm>
        <a:prstGeom xmlns:a="http://schemas.openxmlformats.org/drawingml/2006/main" prst="straightConnector1">
          <a:avLst/>
        </a:prstGeom>
        <a:ln xmlns:a="http://schemas.openxmlformats.org/drawingml/2006/main">
          <a:solidFill>
            <a:srgbClr val="080808"/>
          </a:solidFill>
          <a:headEnd type="none" w="sm" len="sm"/>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vert="horz" wrap="square" lIns="92075" tIns="46038" rIns="92075" bIns="46038"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0.76578</cdr:x>
      <cdr:y>0.59763</cdr:y>
    </cdr:from>
    <cdr:to>
      <cdr:x>0.97352</cdr:x>
      <cdr:y>0.64792</cdr:y>
    </cdr:to>
    <cdr:sp macro="" textlink="">
      <cdr:nvSpPr>
        <cdr:cNvPr id="7" name="TextBox 6"/>
        <cdr:cNvSpPr txBox="1"/>
      </cdr:nvSpPr>
      <cdr:spPr>
        <a:xfrm xmlns:a="http://schemas.openxmlformats.org/drawingml/2006/main">
          <a:off x="4775200" y="2565400"/>
          <a:ext cx="1295404" cy="2158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tx1">
                  <a:lumMod val="85000"/>
                </a:schemeClr>
              </a:solidFill>
            </a:rPr>
            <a:t>9-11</a:t>
          </a:r>
          <a:endParaRPr lang="en-US" sz="1100" dirty="0">
            <a:solidFill>
              <a:schemeClr val="tx1">
                <a:lumMod val="85000"/>
              </a:schemeClr>
            </a:solidFill>
          </a:endParaRPr>
        </a:p>
      </cdr:txBody>
    </cdr:sp>
  </cdr:relSizeAnchor>
  <cdr:relSizeAnchor xmlns:cdr="http://schemas.openxmlformats.org/drawingml/2006/chartDrawing">
    <cdr:from>
      <cdr:x>0.7169</cdr:x>
      <cdr:y>0.61538</cdr:y>
    </cdr:from>
    <cdr:to>
      <cdr:x>0.76578</cdr:x>
      <cdr:y>0.63905</cdr:y>
    </cdr:to>
    <cdr:sp macro="" textlink="">
      <cdr:nvSpPr>
        <cdr:cNvPr id="9" name="Straight Arrow Connector 8"/>
        <cdr:cNvSpPr/>
      </cdr:nvSpPr>
      <cdr:spPr bwMode="auto">
        <a:xfrm xmlns:a="http://schemas.openxmlformats.org/drawingml/2006/main" rot="10800000">
          <a:off x="4470400" y="2641600"/>
          <a:ext cx="304801" cy="101606"/>
        </a:xfrm>
        <a:prstGeom xmlns:a="http://schemas.openxmlformats.org/drawingml/2006/main" prst="straightConnector1">
          <a:avLst/>
        </a:prstGeom>
        <a:ln xmlns:a="http://schemas.openxmlformats.org/drawingml/2006/main">
          <a:solidFill>
            <a:srgbClr val="080808"/>
          </a:solidFill>
          <a:headEnd type="none" w="sm" len="sm"/>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vert="horz" wrap="square" lIns="92075" tIns="46038" rIns="92075" bIns="46038" numCol="1" anchor="t"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0.16262</cdr:x>
      <cdr:y>0.38889</cdr:y>
    </cdr:from>
    <cdr:to>
      <cdr:x>0.32917</cdr:x>
      <cdr:y>0.47569</cdr:y>
    </cdr:to>
    <cdr:sp macro="" textlink="">
      <cdr:nvSpPr>
        <cdr:cNvPr id="2" name="TextBox 1"/>
        <cdr:cNvSpPr txBox="1"/>
      </cdr:nvSpPr>
      <cdr:spPr>
        <a:xfrm xmlns:a="http://schemas.openxmlformats.org/drawingml/2006/main">
          <a:off x="638176" y="1229782"/>
          <a:ext cx="653572" cy="2745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latin typeface="Arial" pitchFamily="34" charset="0"/>
              <a:cs typeface="Arial" pitchFamily="34" charset="0"/>
            </a:rPr>
            <a:t>Actual</a:t>
          </a:r>
        </a:p>
      </cdr:txBody>
    </cdr:sp>
  </cdr:relSizeAnchor>
  <cdr:relSizeAnchor xmlns:cdr="http://schemas.openxmlformats.org/drawingml/2006/chartDrawing">
    <cdr:from>
      <cdr:x>0.4375</cdr:x>
      <cdr:y>0.35069</cdr:y>
    </cdr:from>
    <cdr:to>
      <cdr:x>0.69876</cdr:x>
      <cdr:y>0.4375</cdr:y>
    </cdr:to>
    <cdr:sp macro="" textlink="">
      <cdr:nvSpPr>
        <cdr:cNvPr id="3" name="TextBox 1"/>
        <cdr:cNvSpPr txBox="1"/>
      </cdr:nvSpPr>
      <cdr:spPr>
        <a:xfrm xmlns:a="http://schemas.openxmlformats.org/drawingml/2006/main">
          <a:off x="1341834" y="1109001"/>
          <a:ext cx="801291" cy="2745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latin typeface="Arial" pitchFamily="34" charset="0"/>
              <a:cs typeface="Arial" pitchFamily="34" charset="0"/>
            </a:rPr>
            <a:t>Forecast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261A5D-6C11-4653-9A76-8FBD1F4F9F8F}" type="datetimeFigureOut">
              <a:rPr lang="en-US" smtClean="0"/>
              <a:pPr/>
              <a:t>2/22/2010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CBFDB-543D-49E1-B3E9-E87D00B8FC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ACBFDB-543D-49E1-B3E9-E87D00B8FCB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011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113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216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318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421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523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625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728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830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9933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6421" y="4344025"/>
            <a:ext cx="5485158" cy="4114488"/>
          </a:xfrm>
          <a:prstGeom prst="rect">
            <a:avLst/>
          </a:prstGeom>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035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137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240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342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137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445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137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547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649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752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8294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854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0957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p:cNvSpPr>
          <p:nvPr>
            <p:ph type="sldImg"/>
          </p:nvPr>
        </p:nvSpPr>
        <p:spPr bwMode="auto">
          <a:xfrm>
            <a:off x="1143000" y="685800"/>
            <a:ext cx="4572000" cy="3429000"/>
          </a:xfrm>
          <a:prstGeom prst="rect">
            <a:avLst/>
          </a:prstGeom>
          <a:noFill/>
          <a:ln>
            <a:miter lim="800000"/>
            <a:headEnd/>
            <a:tailEnd/>
          </a:ln>
        </p:spPr>
      </p:sp>
      <p:sp>
        <p:nvSpPr>
          <p:cNvPr id="11059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
        <p:nvSpPr>
          <p:cNvPr id="110596" name="Slide Number Placeholder 3"/>
          <p:cNvSpPr>
            <a:spLocks noGrp="1"/>
          </p:cNvSpPr>
          <p:nvPr>
            <p:ph type="sldNum" sz="quarter" idx="4294967295"/>
          </p:nvPr>
        </p:nvSpPr>
        <p:spPr bwMode="auto">
          <a:xfrm>
            <a:off x="3884027" y="8684926"/>
            <a:ext cx="2972421" cy="457513"/>
          </a:xfrm>
          <a:prstGeom prst="rect">
            <a:avLst/>
          </a:prstGeom>
          <a:noFill/>
          <a:ln>
            <a:miter lim="800000"/>
            <a:headEnd/>
            <a:tailEnd/>
          </a:ln>
        </p:spPr>
        <p:txBody>
          <a:bodyPr/>
          <a:lstStyle/>
          <a:p>
            <a:fld id="{7022107F-CAC3-4958-922F-892039FC98B5}"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161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264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161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366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161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469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571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8397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673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776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1878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2083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2185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2083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2288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2390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2493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2595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8499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3107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3209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3312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3414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3517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3619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3721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3824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3926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4029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8601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4131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4233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4336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4438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4541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46435"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47459"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87043"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88067"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89091" name="Notes Placeholder 2"/>
          <p:cNvSpPr>
            <a:spLocks noGrp="1"/>
          </p:cNvSpPr>
          <p:nvPr>
            <p:ph type="body" idx="1"/>
          </p:nvPr>
        </p:nvSpPr>
        <p:spPr bwMode="auto">
          <a:xfrm>
            <a:off x="686421" y="4344025"/>
            <a:ext cx="5485158" cy="4114488"/>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yenergyforum.org/app"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yenergyforum.org/app" TargetMode="External"/><Relationship Id="rId1" Type="http://schemas.openxmlformats.org/officeDocument/2006/relationships/slideMaster" Target="../slideMasters/slideMaster3.xml"/><Relationship Id="rId4" Type="http://schemas.openxmlformats.org/officeDocument/2006/relationships/image" Target="../media/image4.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yenergyforum.org/app" TargetMode="External"/><Relationship Id="rId1" Type="http://schemas.openxmlformats.org/officeDocument/2006/relationships/slideMaster" Target="../slideMasters/slideMaster3.xml"/><Relationship Id="rId4" Type="http://schemas.openxmlformats.org/officeDocument/2006/relationships/image" Target="../media/image4.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yenergyforum.org/app" TargetMode="External"/><Relationship Id="rId1" Type="http://schemas.openxmlformats.org/officeDocument/2006/relationships/slideMaster" Target="../slideMasters/slideMaster3.xml"/><Relationship Id="rId4" Type="http://schemas.openxmlformats.org/officeDocument/2006/relationships/image" Target="../media/image4.jpe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B61F-3199-452A-A12C-257407943753}" type="slidenum">
              <a:rPr lang="en-US" smtClean="0"/>
              <a:pPr/>
              <a:t>‹#›</a:t>
            </a:fld>
            <a:endParaRPr lang="en-US"/>
          </a:p>
        </p:txBody>
      </p:sp>
      <p:pic>
        <p:nvPicPr>
          <p:cNvPr id="7" name="Picture 5" descr="The Energy Forum">
            <a:hlinkClick r:id="rId2"/>
          </p:cNvPr>
          <p:cNvPicPr>
            <a:picLocks noChangeAspect="1" noChangeArrowheads="1"/>
          </p:cNvPicPr>
          <p:nvPr userDrawn="1"/>
        </p:nvPicPr>
        <p:blipFill>
          <a:blip r:embed="rId3" cstate="print"/>
          <a:srcRect/>
          <a:stretch>
            <a:fillRect/>
          </a:stretch>
        </p:blipFill>
        <p:spPr bwMode="auto">
          <a:xfrm>
            <a:off x="714375" y="6405563"/>
            <a:ext cx="642938" cy="452437"/>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7D05313-831F-4F23-964D-016A438A541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9144000" cy="1399032"/>
          </a:xfrm>
        </p:spPr>
        <p:txBody>
          <a:bodyPr/>
          <a:lstStyle>
            <a:lvl1pPr marL="484188" indent="-484188" algn="ctr">
              <a:defRPr>
                <a:effectLst/>
                <a:latin typeface="Arial" pitchFamily="34" charset="0"/>
                <a:cs typeface="Arial" pitchFamily="34" charset="0"/>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882808"/>
            <a:ext cx="8229600" cy="4517992"/>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5" descr="The Energy Forum">
            <a:hlinkClick r:id="rId2"/>
          </p:cNvPr>
          <p:cNvPicPr>
            <a:picLocks noChangeAspect="1" noChangeArrowheads="1"/>
          </p:cNvPicPr>
          <p:nvPr userDrawn="1"/>
        </p:nvPicPr>
        <p:blipFill>
          <a:blip r:embed="rId3" cstate="print"/>
          <a:srcRect/>
          <a:stretch>
            <a:fillRect/>
          </a:stretch>
        </p:blipFill>
        <p:spPr bwMode="auto">
          <a:xfrm>
            <a:off x="685800" y="6096000"/>
            <a:ext cx="642938" cy="452437"/>
          </a:xfrm>
          <a:prstGeom prst="rect">
            <a:avLst/>
          </a:prstGeom>
          <a:noFill/>
          <a:ln w="9525">
            <a:noFill/>
            <a:miter lim="800000"/>
            <a:headEnd/>
            <a:tailEnd/>
          </a:ln>
        </p:spPr>
      </p:pic>
      <p:pic>
        <p:nvPicPr>
          <p:cNvPr id="8" name="Picture 8" descr="new_logo1"/>
          <p:cNvPicPr>
            <a:picLocks noChangeAspect="1" noChangeArrowheads="1"/>
          </p:cNvPicPr>
          <p:nvPr userDrawn="1"/>
        </p:nvPicPr>
        <p:blipFill>
          <a:blip r:embed="rId4" cstate="print"/>
          <a:srcRect/>
          <a:stretch>
            <a:fillRect/>
          </a:stretch>
        </p:blipFill>
        <p:spPr bwMode="auto">
          <a:xfrm>
            <a:off x="6705600" y="6172200"/>
            <a:ext cx="2209800" cy="387350"/>
          </a:xfrm>
          <a:prstGeom prst="rect">
            <a:avLst/>
          </a:prstGeom>
          <a:noFill/>
          <a:ln w="9525">
            <a:noFill/>
            <a:miter lim="800000"/>
            <a:headEnd/>
            <a:tailEnd/>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37D05313-831F-4F23-964D-016A438A541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9144000" cy="1399032"/>
          </a:xfrm>
        </p:spPr>
        <p:txBody>
          <a:bodyPr/>
          <a:lstStyle>
            <a:lvl1pPr marL="0" algn="ctr">
              <a:defRPr>
                <a:effectLst/>
                <a:latin typeface="Arial" pitchFamily="34" charset="0"/>
                <a:cs typeface="Arial" pitchFamily="34" charset="0"/>
              </a:defRPr>
            </a:lvl1p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722437"/>
            <a:ext cx="4038600" cy="4525963"/>
          </a:xfrm>
        </p:spPr>
        <p:txBody>
          <a:bodyPr/>
          <a:lstStyle>
            <a:lvl1pPr>
              <a:defRPr sz="26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722437"/>
            <a:ext cx="4038600" cy="4525963"/>
          </a:xfrm>
        </p:spPr>
        <p:txBody>
          <a:bodyPr/>
          <a:lstStyle>
            <a:lvl1pPr>
              <a:defRPr sz="26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a:xfrm>
            <a:off x="3657600" y="6217920"/>
            <a:ext cx="1143000" cy="301752"/>
          </a:xfrm>
        </p:spPr>
        <p:txBody>
          <a:bodyPr/>
          <a:lstStyle>
            <a:lvl1pPr>
              <a:defRPr sz="1050">
                <a:latin typeface="Arial" pitchFamily="34" charset="0"/>
                <a:cs typeface="Arial" pitchFamily="34" charset="0"/>
              </a:defRPr>
            </a:lvl1pPr>
          </a:lstStyle>
          <a:p>
            <a:r>
              <a:rPr lang="en-US" dirty="0" smtClean="0"/>
              <a:t>Slide </a:t>
            </a:r>
            <a:fld id="{37D05313-831F-4F23-964D-016A438A5414}" type="slidenum">
              <a:rPr lang="en-US" smtClean="0"/>
              <a:pPr/>
              <a:t>‹#›</a:t>
            </a:fld>
            <a:endParaRPr lang="en-US" dirty="0"/>
          </a:p>
        </p:txBody>
      </p:sp>
      <p:pic>
        <p:nvPicPr>
          <p:cNvPr id="8" name="Picture 5" descr="The Energy Forum">
            <a:hlinkClick r:id="rId2"/>
          </p:cNvPr>
          <p:cNvPicPr>
            <a:picLocks noChangeAspect="1" noChangeArrowheads="1"/>
          </p:cNvPicPr>
          <p:nvPr userDrawn="1"/>
        </p:nvPicPr>
        <p:blipFill>
          <a:blip r:embed="rId3" cstate="print"/>
          <a:srcRect/>
          <a:stretch>
            <a:fillRect/>
          </a:stretch>
        </p:blipFill>
        <p:spPr bwMode="auto">
          <a:xfrm>
            <a:off x="685800" y="6096000"/>
            <a:ext cx="642938" cy="452437"/>
          </a:xfrm>
          <a:prstGeom prst="rect">
            <a:avLst/>
          </a:prstGeom>
          <a:noFill/>
          <a:ln w="9525">
            <a:noFill/>
            <a:miter lim="800000"/>
            <a:headEnd/>
            <a:tailEnd/>
          </a:ln>
        </p:spPr>
      </p:pic>
      <p:pic>
        <p:nvPicPr>
          <p:cNvPr id="9" name="Picture 8" descr="new_logo1"/>
          <p:cNvPicPr>
            <a:picLocks noChangeAspect="1" noChangeArrowheads="1"/>
          </p:cNvPicPr>
          <p:nvPr userDrawn="1"/>
        </p:nvPicPr>
        <p:blipFill>
          <a:blip r:embed="rId4" cstate="print"/>
          <a:srcRect/>
          <a:stretch>
            <a:fillRect/>
          </a:stretch>
        </p:blipFill>
        <p:spPr bwMode="auto">
          <a:xfrm>
            <a:off x="6705600" y="6172200"/>
            <a:ext cx="2209800" cy="387350"/>
          </a:xfrm>
          <a:prstGeom prst="rect">
            <a:avLst/>
          </a:prstGeom>
          <a:noFill/>
          <a:ln w="9525">
            <a:noFill/>
            <a:miter lim="800000"/>
            <a:headEnd/>
            <a:tailEnd/>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10" name="Picture 5" descr="The Energy Forum">
            <a:hlinkClick r:id="rId2"/>
          </p:cNvPr>
          <p:cNvPicPr>
            <a:picLocks noChangeAspect="1" noChangeArrowheads="1"/>
          </p:cNvPicPr>
          <p:nvPr userDrawn="1"/>
        </p:nvPicPr>
        <p:blipFill>
          <a:blip r:embed="rId3" cstate="print"/>
          <a:srcRect/>
          <a:stretch>
            <a:fillRect/>
          </a:stretch>
        </p:blipFill>
        <p:spPr bwMode="auto">
          <a:xfrm>
            <a:off x="685800" y="6096000"/>
            <a:ext cx="642938" cy="452437"/>
          </a:xfrm>
          <a:prstGeom prst="rect">
            <a:avLst/>
          </a:prstGeom>
          <a:noFill/>
          <a:ln w="9525">
            <a:noFill/>
            <a:miter lim="800000"/>
            <a:headEnd/>
            <a:tailEnd/>
          </a:ln>
        </p:spPr>
      </p:pic>
      <p:pic>
        <p:nvPicPr>
          <p:cNvPr id="11" name="Picture 10" descr="new_logo1"/>
          <p:cNvPicPr>
            <a:picLocks noChangeAspect="1" noChangeArrowheads="1"/>
          </p:cNvPicPr>
          <p:nvPr userDrawn="1"/>
        </p:nvPicPr>
        <p:blipFill>
          <a:blip r:embed="rId4" cstate="print"/>
          <a:srcRect/>
          <a:stretch>
            <a:fillRect/>
          </a:stretch>
        </p:blipFill>
        <p:spPr bwMode="auto">
          <a:xfrm>
            <a:off x="6705600" y="6172200"/>
            <a:ext cx="2209800" cy="387350"/>
          </a:xfrm>
          <a:prstGeom prst="rect">
            <a:avLst/>
          </a:prstGeom>
          <a:noFill/>
          <a:ln w="9525">
            <a:noFill/>
            <a:miter lim="800000"/>
            <a:headEnd/>
            <a:tailEnd/>
          </a:ln>
        </p:spPr>
      </p:pic>
      <p:sp>
        <p:nvSpPr>
          <p:cNvPr id="12" name="TextBox 11"/>
          <p:cNvSpPr txBox="1"/>
          <p:nvPr userDrawn="1"/>
        </p:nvSpPr>
        <p:spPr>
          <a:xfrm>
            <a:off x="3657600" y="6217920"/>
            <a:ext cx="2560320" cy="253916"/>
          </a:xfrm>
          <a:prstGeom prst="rect">
            <a:avLst/>
          </a:prstGeom>
          <a:noFill/>
        </p:spPr>
        <p:txBody>
          <a:bodyPr wrap="square" rtlCol="0">
            <a:spAutoFit/>
          </a:bodyPr>
          <a:lstStyle/>
          <a:p>
            <a:pPr algn="ctr"/>
            <a:r>
              <a:rPr lang="en-US" sz="1050" dirty="0" smtClean="0">
                <a:latin typeface="Arial" pitchFamily="34" charset="0"/>
                <a:cs typeface="Arial" pitchFamily="34" charset="0"/>
              </a:rPr>
              <a:t>Slide </a:t>
            </a:r>
            <a:fld id="{F3F22B0F-47A0-459B-90EB-6BEE28B65D4A}" type="slidenum">
              <a:rPr lang="en-US" sz="1050" smtClean="0">
                <a:latin typeface="Arial" pitchFamily="34" charset="0"/>
                <a:cs typeface="Arial" pitchFamily="34" charset="0"/>
              </a:rPr>
              <a:pPr algn="ctr"/>
              <a:t>‹#›</a:t>
            </a:fld>
            <a:endParaRPr lang="en-US" sz="1050" dirty="0">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37D05313-831F-4F23-964D-016A438A5414}"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7D05313-831F-4F23-964D-016A438A54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7D05313-831F-4F23-964D-016A438A54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05313-831F-4F23-964D-016A438A54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8B61F-3199-452A-A12C-2574079437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SGP3437.JPG"/>
          <p:cNvPicPr>
            <a:picLocks noChangeAspect="1"/>
          </p:cNvPicPr>
          <p:nvPr/>
        </p:nvPicPr>
        <p:blipFill>
          <a:blip r:embed="rId14" cstate="print"/>
          <a:stretch>
            <a:fillRect/>
          </a:stretch>
        </p:blipFill>
        <p:spPr>
          <a:xfrm>
            <a:off x="-1" y="0"/>
            <a:ext cx="9144001"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8B61F-3199-452A-A12C-2574079437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05313-831F-4F23-964D-016A438A54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E68B61F-3199-452A-A12C-25740794375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5.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2.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1.xml"/><Relationship Id="rId1" Type="http://schemas.openxmlformats.org/officeDocument/2006/relationships/slideLayout" Target="../slideLayouts/slideLayout27.xml"/><Relationship Id="rId4" Type="http://schemas.openxmlformats.org/officeDocument/2006/relationships/image" Target="../media/image13.jpe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6.xml"/><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7.xml"/><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5.xml"/><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5.xml"/><Relationship Id="rId1" Type="http://schemas.openxmlformats.org/officeDocument/2006/relationships/vmlDrawing" Target="../drawings/vmlDrawing1.vml"/><Relationship Id="rId5" Type="http://schemas.openxmlformats.org/officeDocument/2006/relationships/oleObject" Target="../embeddings/Microsoft_Office_Excel_97-2003_Worksheet2.xls"/><Relationship Id="rId4" Type="http://schemas.openxmlformats.org/officeDocument/2006/relationships/oleObject" Target="../embeddings/Microsoft_Office_Excel_97-2003_Worksheet1.xls"/></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5.xml"/><Relationship Id="rId1" Type="http://schemas.openxmlformats.org/officeDocument/2006/relationships/vmlDrawing" Target="../drawings/vmlDrawing2.vml"/><Relationship Id="rId4" Type="http://schemas.openxmlformats.org/officeDocument/2006/relationships/oleObject" Target="../embeddings/Microsoft_Office_Excel_97-2003_Worksheet3.xls"/></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3" Type="http://schemas.openxmlformats.org/officeDocument/2006/relationships/hyperlink" Target="mailto:alara@turnermason.com" TargetMode="External"/><Relationship Id="rId2" Type="http://schemas.openxmlformats.org/officeDocument/2006/relationships/notesSlide" Target="../notesSlides/notesSlide6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914400"/>
            <a:ext cx="7010400" cy="1323439"/>
          </a:xfrm>
          <a:prstGeom prst="rect">
            <a:avLst/>
          </a:prstGeom>
        </p:spPr>
        <p:txBody>
          <a:bodyPr wrap="square">
            <a:spAutoFit/>
          </a:bodyPr>
          <a:lstStyle/>
          <a:p>
            <a:pPr algn="ctr"/>
            <a:r>
              <a:rPr lang="en-US" sz="4000" b="1" dirty="0" smtClean="0">
                <a:solidFill>
                  <a:schemeClr val="accent5">
                    <a:lumMod val="60000"/>
                    <a:lumOff val="40000"/>
                  </a:schemeClr>
                </a:solidFill>
                <a:latin typeface="Arial" charset="0"/>
              </a:rPr>
              <a:t>U.S. Refining Industry </a:t>
            </a:r>
            <a:br>
              <a:rPr lang="en-US" sz="4000" b="1" dirty="0" smtClean="0">
                <a:solidFill>
                  <a:schemeClr val="accent5">
                    <a:lumMod val="60000"/>
                    <a:lumOff val="40000"/>
                  </a:schemeClr>
                </a:solidFill>
                <a:latin typeface="Arial" charset="0"/>
              </a:rPr>
            </a:br>
            <a:r>
              <a:rPr lang="en-US" sz="4000" b="1" dirty="0" smtClean="0">
                <a:solidFill>
                  <a:schemeClr val="accent5">
                    <a:lumMod val="60000"/>
                    <a:lumOff val="40000"/>
                  </a:schemeClr>
                </a:solidFill>
                <a:latin typeface="Arial" charset="0"/>
              </a:rPr>
              <a:t>Darkest before the Dawn?</a:t>
            </a:r>
            <a:endParaRPr lang="en-US" dirty="0">
              <a:solidFill>
                <a:schemeClr val="accent5">
                  <a:lumMod val="60000"/>
                  <a:lumOff val="40000"/>
                </a:schemeClr>
              </a:solidFill>
            </a:endParaRPr>
          </a:p>
        </p:txBody>
      </p:sp>
      <p:sp>
        <p:nvSpPr>
          <p:cNvPr id="5" name="Rectangle 4"/>
          <p:cNvSpPr/>
          <p:nvPr/>
        </p:nvSpPr>
        <p:spPr>
          <a:xfrm>
            <a:off x="1981200" y="2743200"/>
            <a:ext cx="4953000" cy="1311128"/>
          </a:xfrm>
          <a:prstGeom prst="rect">
            <a:avLst/>
          </a:prstGeom>
        </p:spPr>
        <p:txBody>
          <a:bodyPr wrap="square">
            <a:spAutoFit/>
          </a:bodyPr>
          <a:lstStyle/>
          <a:p>
            <a:pPr lvl="0" algn="ctr" eaLnBrk="0" fontAlgn="base" hangingPunct="0">
              <a:spcBef>
                <a:spcPct val="20000"/>
              </a:spcBef>
              <a:spcAft>
                <a:spcPct val="0"/>
              </a:spcAft>
              <a:buClr>
                <a:srgbClr val="0000CC"/>
              </a:buClr>
              <a:buSzPct val="75000"/>
              <a:defRPr/>
            </a:pPr>
            <a:r>
              <a:rPr lang="en-US" sz="1600" b="1" dirty="0" smtClean="0">
                <a:latin typeface="Arial" charset="0"/>
              </a:rPr>
              <a:t>presented by</a:t>
            </a:r>
          </a:p>
          <a:p>
            <a:pPr lvl="0" algn="ctr" eaLnBrk="0" fontAlgn="base" hangingPunct="0">
              <a:spcBef>
                <a:spcPct val="20000"/>
              </a:spcBef>
              <a:spcAft>
                <a:spcPct val="0"/>
              </a:spcAft>
              <a:buClr>
                <a:srgbClr val="0000CC"/>
              </a:buClr>
              <a:buSzPct val="75000"/>
              <a:defRPr/>
            </a:pPr>
            <a:r>
              <a:rPr lang="en-US" sz="2000" b="1" dirty="0" smtClean="0">
                <a:latin typeface="Arial" charset="0"/>
              </a:rPr>
              <a:t/>
            </a:r>
            <a:br>
              <a:rPr lang="en-US" sz="2000" b="1" dirty="0" smtClean="0">
                <a:latin typeface="Arial" charset="0"/>
              </a:rPr>
            </a:br>
            <a:r>
              <a:rPr lang="en-US" sz="2000" b="1" dirty="0" smtClean="0">
                <a:latin typeface="Arial" charset="0"/>
              </a:rPr>
              <a:t>John R. </a:t>
            </a:r>
            <a:r>
              <a:rPr lang="en-US" sz="2000" b="1" dirty="0" err="1" smtClean="0">
                <a:latin typeface="Arial" charset="0"/>
              </a:rPr>
              <a:t>Auers</a:t>
            </a:r>
            <a:r>
              <a:rPr lang="en-US" sz="2000" b="1" dirty="0" smtClean="0">
                <a:latin typeface="Arial" charset="0"/>
              </a:rPr>
              <a:t>, P.E.</a:t>
            </a:r>
          </a:p>
          <a:p>
            <a:pPr lvl="0" algn="ctr" eaLnBrk="0" fontAlgn="base" hangingPunct="0">
              <a:spcBef>
                <a:spcPct val="20000"/>
              </a:spcBef>
              <a:spcAft>
                <a:spcPct val="0"/>
              </a:spcAft>
              <a:buClr>
                <a:srgbClr val="0000CC"/>
              </a:buClr>
              <a:buSzPct val="75000"/>
              <a:defRPr/>
            </a:pPr>
            <a:r>
              <a:rPr lang="en-US" sz="1600" b="1" dirty="0" smtClean="0">
                <a:latin typeface="Arial" charset="0"/>
              </a:rPr>
              <a:t>Sr. Vice President of Turner, Mason &amp; Company</a:t>
            </a:r>
          </a:p>
        </p:txBody>
      </p:sp>
      <p:sp>
        <p:nvSpPr>
          <p:cNvPr id="7" name="Rectangle 6"/>
          <p:cNvSpPr/>
          <p:nvPr/>
        </p:nvSpPr>
        <p:spPr>
          <a:xfrm>
            <a:off x="2819400" y="4572000"/>
            <a:ext cx="3352800" cy="634020"/>
          </a:xfrm>
          <a:prstGeom prst="rect">
            <a:avLst/>
          </a:prstGeom>
        </p:spPr>
        <p:txBody>
          <a:bodyPr wrap="square">
            <a:spAutoFit/>
          </a:bodyPr>
          <a:lstStyle/>
          <a:p>
            <a:pPr lvl="0" algn="ctr" eaLnBrk="0" fontAlgn="base" hangingPunct="0">
              <a:spcBef>
                <a:spcPct val="20000"/>
              </a:spcBef>
              <a:spcAft>
                <a:spcPct val="0"/>
              </a:spcAft>
              <a:buClr>
                <a:srgbClr val="0000CC"/>
              </a:buClr>
              <a:buSzPct val="75000"/>
            </a:pPr>
            <a:r>
              <a:rPr lang="en-US" sz="1600" b="1" kern="0" dirty="0" smtClean="0">
                <a:solidFill>
                  <a:srgbClr val="080808"/>
                </a:solidFill>
                <a:latin typeface="Arial"/>
              </a:rPr>
              <a:t>The New York  Energy Forum</a:t>
            </a:r>
          </a:p>
          <a:p>
            <a:pPr lvl="0" algn="ctr" eaLnBrk="0" fontAlgn="base" hangingPunct="0">
              <a:spcBef>
                <a:spcPct val="20000"/>
              </a:spcBef>
              <a:spcAft>
                <a:spcPct val="0"/>
              </a:spcAft>
              <a:buClr>
                <a:srgbClr val="0000CC"/>
              </a:buClr>
              <a:buSzPct val="75000"/>
            </a:pPr>
            <a:r>
              <a:rPr lang="en-US" sz="1600" b="1" kern="0" dirty="0" smtClean="0">
                <a:solidFill>
                  <a:srgbClr val="080808"/>
                </a:solidFill>
                <a:latin typeface="Arial"/>
              </a:rPr>
              <a:t>February 22,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p:cNvPicPr>
            <a:picLocks noChangeAspect="1" noChangeArrowheads="1"/>
          </p:cNvPicPr>
          <p:nvPr/>
        </p:nvPicPr>
        <p:blipFill>
          <a:blip r:embed="rId3" cstate="print"/>
          <a:srcRect/>
          <a:stretch>
            <a:fillRect/>
          </a:stretch>
        </p:blipFill>
        <p:spPr bwMode="auto">
          <a:xfrm>
            <a:off x="1371600" y="1143000"/>
            <a:ext cx="6216650" cy="4638675"/>
          </a:xfrm>
          <a:prstGeom prst="rect">
            <a:avLst/>
          </a:prstGeom>
          <a:noFill/>
          <a:ln w="9525" algn="ctr">
            <a:noFill/>
            <a:miter lim="800000"/>
            <a:headEnd type="none" w="sm" len="sm"/>
            <a:tailEnd type="none" w="sm" len="sm"/>
          </a:ln>
        </p:spPr>
      </p:pic>
      <p:sp>
        <p:nvSpPr>
          <p:cNvPr id="14339" name="Title 1"/>
          <p:cNvSpPr>
            <a:spLocks noGrp="1"/>
          </p:cNvSpPr>
          <p:nvPr>
            <p:ph type="title"/>
          </p:nvPr>
        </p:nvSpPr>
        <p:spPr>
          <a:xfrm>
            <a:off x="0" y="0"/>
            <a:ext cx="9144000" cy="1399032"/>
          </a:xfrm>
        </p:spPr>
        <p:txBody>
          <a:bodyPr>
            <a:normAutofit/>
          </a:bodyPr>
          <a:lstStyle/>
          <a:p>
            <a:pPr algn="ctr"/>
            <a:r>
              <a:rPr lang="en-US" sz="3200" dirty="0" smtClean="0">
                <a:latin typeface="Arial" pitchFamily="34" charset="0"/>
                <a:cs typeface="Arial" pitchFamily="34" charset="0"/>
              </a:rPr>
              <a:t>Margins Off </a:t>
            </a:r>
            <a:r>
              <a:rPr lang="en-US" sz="3200" dirty="0" smtClean="0"/>
              <a:t>S</a:t>
            </a:r>
            <a:r>
              <a:rPr lang="en-US" sz="3200" dirty="0" smtClean="0">
                <a:latin typeface="Arial" pitchFamily="34" charset="0"/>
                <a:cs typeface="Arial" pitchFamily="34" charset="0"/>
              </a:rPr>
              <a:t>harply </a:t>
            </a:r>
            <a:r>
              <a:rPr lang="en-US" sz="3200" dirty="0" smtClean="0"/>
              <a:t>F</a:t>
            </a:r>
            <a:r>
              <a:rPr lang="en-US" sz="3200" dirty="0" smtClean="0">
                <a:latin typeface="Arial" pitchFamily="34" charset="0"/>
                <a:cs typeface="Arial" pitchFamily="34" charset="0"/>
              </a:rPr>
              <a:t>rom “Golden Age Levels”</a:t>
            </a:r>
          </a:p>
        </p:txBody>
      </p:sp>
      <p:sp>
        <p:nvSpPr>
          <p:cNvPr id="14340" name="Slide Number Placeholder 4"/>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A5225680-CD5F-4026-B2E9-FA18266E49E5}" type="slidenum">
              <a:rPr lang="en-US" smtClean="0"/>
              <a:pPr algn="ctr"/>
              <a:t>10</a:t>
            </a:fld>
            <a:endParaRPr lang="en-US" dirty="0" smtClean="0"/>
          </a:p>
        </p:txBody>
      </p:sp>
      <p:sp>
        <p:nvSpPr>
          <p:cNvPr id="14341" name="Oval 4"/>
          <p:cNvSpPr>
            <a:spLocks noChangeArrowheads="1"/>
          </p:cNvSpPr>
          <p:nvPr/>
        </p:nvSpPr>
        <p:spPr bwMode="auto">
          <a:xfrm>
            <a:off x="1866900" y="1638300"/>
            <a:ext cx="3517900" cy="2057400"/>
          </a:xfrm>
          <a:prstGeom prst="ellipse">
            <a:avLst/>
          </a:prstGeom>
          <a:noFill/>
          <a:ln w="9525" algn="ctr">
            <a:noFill/>
            <a:round/>
            <a:headEnd type="none" w="sm" len="sm"/>
            <a:tailEnd type="none" w="sm" len="sm"/>
          </a:ln>
        </p:spPr>
        <p:txBody>
          <a:bodyPr lIns="92075" tIns="46038" rIns="92075" bIns="46038"/>
          <a:lstStyle/>
          <a:p>
            <a:endParaRPr lang="en-US"/>
          </a:p>
        </p:txBody>
      </p:sp>
      <p:sp>
        <p:nvSpPr>
          <p:cNvPr id="14342" name="Oval 5"/>
          <p:cNvSpPr>
            <a:spLocks noChangeArrowheads="1"/>
          </p:cNvSpPr>
          <p:nvPr/>
        </p:nvSpPr>
        <p:spPr bwMode="auto">
          <a:xfrm>
            <a:off x="2806700" y="1752600"/>
            <a:ext cx="3543300" cy="1778000"/>
          </a:xfrm>
          <a:prstGeom prst="ellipse">
            <a:avLst/>
          </a:prstGeom>
          <a:noFill/>
          <a:ln w="9525" algn="ctr">
            <a:noFill/>
            <a:round/>
            <a:headEnd type="none" w="sm" len="sm"/>
            <a:tailEnd type="none" w="sm" len="sm"/>
          </a:ln>
        </p:spPr>
        <p:txBody>
          <a:bodyPr lIns="92075" tIns="46038" rIns="92075" bIns="46038"/>
          <a:lstStyle/>
          <a:p>
            <a:endParaRPr lang="en-US"/>
          </a:p>
        </p:txBody>
      </p:sp>
      <p:sp>
        <p:nvSpPr>
          <p:cNvPr id="14344" name="Oval 7"/>
          <p:cNvSpPr>
            <a:spLocks noChangeArrowheads="1"/>
          </p:cNvSpPr>
          <p:nvPr/>
        </p:nvSpPr>
        <p:spPr bwMode="auto">
          <a:xfrm>
            <a:off x="406400" y="1943100"/>
            <a:ext cx="889000" cy="2540000"/>
          </a:xfrm>
          <a:prstGeom prst="ellipse">
            <a:avLst/>
          </a:prstGeom>
          <a:noFill/>
          <a:ln w="9525" algn="ctr">
            <a:noFill/>
            <a:round/>
            <a:headEnd type="none" w="sm" len="sm"/>
            <a:tailEnd type="none" w="sm" len="sm"/>
          </a:ln>
        </p:spPr>
        <p:txBody>
          <a:bodyPr lIns="92075" tIns="46038" rIns="92075" bIns="46038"/>
          <a:lstStyle/>
          <a:p>
            <a:endParaRPr lang="en-US"/>
          </a:p>
        </p:txBody>
      </p:sp>
      <p:sp>
        <p:nvSpPr>
          <p:cNvPr id="14345" name="TextBox 8"/>
          <p:cNvSpPr txBox="1">
            <a:spLocks noChangeArrowheads="1"/>
          </p:cNvSpPr>
          <p:nvPr/>
        </p:nvSpPr>
        <p:spPr bwMode="auto">
          <a:xfrm>
            <a:off x="2438400" y="1828800"/>
            <a:ext cx="1854200" cy="369332"/>
          </a:xfrm>
          <a:prstGeom prst="rect">
            <a:avLst/>
          </a:prstGeom>
          <a:noFill/>
          <a:ln w="9525">
            <a:noFill/>
            <a:miter lim="800000"/>
            <a:headEnd/>
            <a:tailEnd/>
          </a:ln>
        </p:spPr>
        <p:txBody>
          <a:bodyPr>
            <a:spAutoFit/>
          </a:bodyPr>
          <a:lstStyle/>
          <a:p>
            <a:pPr algn="ctr"/>
            <a:r>
              <a:rPr lang="en-US" b="1" dirty="0">
                <a:solidFill>
                  <a:schemeClr val="bg1"/>
                </a:solidFill>
                <a:latin typeface="Arial" pitchFamily="34" charset="0"/>
                <a:cs typeface="Arial" pitchFamily="34" charset="0"/>
              </a:rPr>
              <a:t>Golden Age</a:t>
            </a:r>
          </a:p>
        </p:txBody>
      </p:sp>
      <p:sp>
        <p:nvSpPr>
          <p:cNvPr id="11" name="Rounded Rectangle 10"/>
          <p:cNvSpPr/>
          <p:nvPr/>
        </p:nvSpPr>
        <p:spPr>
          <a:xfrm>
            <a:off x="1828800" y="1676400"/>
            <a:ext cx="3429000" cy="1828800"/>
          </a:xfrm>
          <a:prstGeom prst="round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1399032"/>
          </a:xfrm>
        </p:spPr>
        <p:txBody>
          <a:bodyPr>
            <a:normAutofit/>
          </a:bodyPr>
          <a:lstStyle/>
          <a:p>
            <a:r>
              <a:rPr lang="en-US" sz="4000" dirty="0" smtClean="0"/>
              <a:t>Gross Margin Decline Even Greater</a:t>
            </a:r>
          </a:p>
        </p:txBody>
      </p:sp>
      <p:sp>
        <p:nvSpPr>
          <p:cNvPr id="15363" name="Slide Number Placeholder 3"/>
          <p:cNvSpPr>
            <a:spLocks noGrp="1"/>
          </p:cNvSpPr>
          <p:nvPr>
            <p:ph type="sldNum" sz="quarter" idx="4294967295"/>
          </p:nvPr>
        </p:nvSpPr>
        <p:spPr>
          <a:xfrm>
            <a:off x="3657600" y="6217920"/>
            <a:ext cx="1905000" cy="304800"/>
          </a:xfrm>
          <a:noFill/>
        </p:spPr>
        <p:txBody>
          <a:bodyPr/>
          <a:lstStyle/>
          <a:p>
            <a:pPr algn="ctr"/>
            <a:r>
              <a:rPr lang="en-US" dirty="0" smtClean="0"/>
              <a:t>Slide </a:t>
            </a:r>
            <a:fld id="{458693E7-199F-4633-8373-AAA417F99C61}" type="slidenum">
              <a:rPr lang="en-US" smtClean="0"/>
              <a:pPr algn="ctr"/>
              <a:t>11</a:t>
            </a:fld>
            <a:endParaRPr lang="en-US" dirty="0" smtClean="0"/>
          </a:p>
        </p:txBody>
      </p:sp>
      <p:pic>
        <p:nvPicPr>
          <p:cNvPr id="15364" name="Picture 2"/>
          <p:cNvPicPr>
            <a:picLocks noChangeAspect="1" noChangeArrowheads="1"/>
          </p:cNvPicPr>
          <p:nvPr/>
        </p:nvPicPr>
        <p:blipFill>
          <a:blip r:embed="rId3" cstate="print"/>
          <a:srcRect/>
          <a:stretch>
            <a:fillRect/>
          </a:stretch>
        </p:blipFill>
        <p:spPr bwMode="auto">
          <a:xfrm>
            <a:off x="1371600" y="1216152"/>
            <a:ext cx="6180139" cy="4636008"/>
          </a:xfrm>
          <a:prstGeom prst="rect">
            <a:avLst/>
          </a:prstGeom>
          <a:blipFill>
            <a:blip r:embed="rId4" cstate="print"/>
            <a:tile tx="0" ty="0" sx="100000" sy="100000" flip="none" algn="tl"/>
          </a:blipFill>
          <a:ln w="9525" algn="ctr">
            <a:noFill/>
            <a:miter lim="800000"/>
            <a:headEnd type="none" w="sm" len="sm"/>
            <a:tailEnd type="none" w="sm" len="sm"/>
          </a:ln>
        </p:spPr>
      </p:pic>
      <p:sp>
        <p:nvSpPr>
          <p:cNvPr id="15366" name="TextBox 5"/>
          <p:cNvSpPr txBox="1">
            <a:spLocks noChangeArrowheads="1"/>
          </p:cNvSpPr>
          <p:nvPr/>
        </p:nvSpPr>
        <p:spPr bwMode="auto">
          <a:xfrm>
            <a:off x="3022600" y="3251200"/>
            <a:ext cx="1778000" cy="369332"/>
          </a:xfrm>
          <a:prstGeom prst="rect">
            <a:avLst/>
          </a:prstGeom>
          <a:noFill/>
          <a:ln w="9525">
            <a:noFill/>
            <a:miter lim="800000"/>
            <a:headEnd/>
            <a:tailEnd/>
          </a:ln>
        </p:spPr>
        <p:txBody>
          <a:bodyPr wrap="square">
            <a:spAutoFit/>
          </a:bodyPr>
          <a:lstStyle/>
          <a:p>
            <a:pPr algn="ctr"/>
            <a:r>
              <a:rPr lang="en-US" b="1">
                <a:solidFill>
                  <a:schemeClr val="bg1"/>
                </a:solidFill>
              </a:rPr>
              <a:t>Golden Age</a:t>
            </a:r>
          </a:p>
        </p:txBody>
      </p:sp>
      <p:sp>
        <p:nvSpPr>
          <p:cNvPr id="7" name="Rounded Rectangle 6"/>
          <p:cNvSpPr/>
          <p:nvPr/>
        </p:nvSpPr>
        <p:spPr>
          <a:xfrm>
            <a:off x="1905000" y="1905000"/>
            <a:ext cx="3429000" cy="1828800"/>
          </a:xfrm>
          <a:prstGeom prst="round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67494"/>
            <a:ext cx="9144000" cy="1399032"/>
          </a:xfrm>
        </p:spPr>
        <p:txBody>
          <a:bodyPr>
            <a:normAutofit/>
          </a:bodyPr>
          <a:lstStyle/>
          <a:p>
            <a:r>
              <a:rPr lang="en-US" sz="4000" dirty="0" smtClean="0"/>
              <a:t>Product Demand Has Fallen Sharply</a:t>
            </a:r>
          </a:p>
        </p:txBody>
      </p:sp>
      <p:sp>
        <p:nvSpPr>
          <p:cNvPr id="16387"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 </a:t>
            </a:r>
            <a:fld id="{544EAD05-99AD-4A8C-9861-34B2B9EF2172}" type="slidenum">
              <a:rPr lang="en-US" sz="1050" smtClean="0">
                <a:latin typeface="Arial" pitchFamily="34" charset="0"/>
                <a:cs typeface="Arial" pitchFamily="34" charset="0"/>
              </a:rPr>
              <a:pPr algn="ctr"/>
              <a:t>12</a:t>
            </a:fld>
            <a:endParaRPr lang="en-US" sz="1050" dirty="0" smtClean="0">
              <a:latin typeface="Arial" pitchFamily="34" charset="0"/>
              <a:cs typeface="Arial" pitchFamily="34" charset="0"/>
            </a:endParaRPr>
          </a:p>
        </p:txBody>
      </p:sp>
      <p:graphicFrame>
        <p:nvGraphicFramePr>
          <p:cNvPr id="6" name="Chart 5"/>
          <p:cNvGraphicFramePr>
            <a:graphicFrameLocks/>
          </p:cNvGraphicFramePr>
          <p:nvPr/>
        </p:nvGraphicFramePr>
        <p:xfrm>
          <a:off x="1562100" y="1549400"/>
          <a:ext cx="5918200" cy="3987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While Refining Capacity Grows</a:t>
            </a:r>
          </a:p>
        </p:txBody>
      </p:sp>
      <p:sp>
        <p:nvSpPr>
          <p:cNvPr id="17411" name="Slide Number Placeholder 3"/>
          <p:cNvSpPr>
            <a:spLocks noGrp="1"/>
          </p:cNvSpPr>
          <p:nvPr>
            <p:ph type="sldNum" sz="quarter" idx="4294967295"/>
          </p:nvPr>
        </p:nvSpPr>
        <p:spPr>
          <a:xfrm>
            <a:off x="3657600" y="6217920"/>
            <a:ext cx="1905000" cy="304800"/>
          </a:xfrm>
          <a:noFill/>
        </p:spPr>
        <p:txBody>
          <a:bodyPr/>
          <a:lstStyle/>
          <a:p>
            <a:pPr algn="ctr"/>
            <a:r>
              <a:rPr lang="en-US" dirty="0" smtClean="0"/>
              <a:t>Slide </a:t>
            </a:r>
            <a:fld id="{E0966F22-7B7B-45C8-8CD8-6BB4804CFD1A}" type="slidenum">
              <a:rPr lang="en-US" smtClean="0"/>
              <a:pPr algn="ctr"/>
              <a:t>13</a:t>
            </a:fld>
            <a:endParaRPr lang="en-US" dirty="0" smtClean="0"/>
          </a:p>
        </p:txBody>
      </p:sp>
      <p:graphicFrame>
        <p:nvGraphicFramePr>
          <p:cNvPr id="5" name="Chart 4"/>
          <p:cNvGraphicFramePr>
            <a:graphicFrameLocks/>
          </p:cNvGraphicFramePr>
          <p:nvPr/>
        </p:nvGraphicFramePr>
        <p:xfrm>
          <a:off x="1219200" y="1651000"/>
          <a:ext cx="6273800" cy="4165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0"/>
            <a:ext cx="9144000" cy="1399032"/>
          </a:xfrm>
        </p:spPr>
        <p:txBody>
          <a:bodyPr/>
          <a:lstStyle/>
          <a:p>
            <a:r>
              <a:rPr lang="en-US" dirty="0" smtClean="0"/>
              <a:t>Utilization Rates At Early ‘90 Levels</a:t>
            </a:r>
          </a:p>
        </p:txBody>
      </p:sp>
      <p:pic>
        <p:nvPicPr>
          <p:cNvPr id="18435" name="Picture 6"/>
          <p:cNvPicPr>
            <a:picLocks noGrp="1" noChangeAspect="1" noChangeArrowheads="1"/>
          </p:cNvPicPr>
          <p:nvPr>
            <p:ph idx="1"/>
          </p:nvPr>
        </p:nvPicPr>
        <p:blipFill>
          <a:blip r:embed="rId3" cstate="print"/>
          <a:srcRect/>
          <a:stretch>
            <a:fillRect/>
          </a:stretch>
        </p:blipFill>
        <p:spPr>
          <a:xfrm>
            <a:off x="914400" y="1219200"/>
            <a:ext cx="7471506" cy="4480560"/>
          </a:xfrm>
          <a:noFill/>
        </p:spPr>
      </p:pic>
      <p:sp>
        <p:nvSpPr>
          <p:cNvPr id="18436"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 </a:t>
            </a:r>
            <a:fld id="{0B853581-73E6-4E05-A2C8-6D820A16FCDA}" type="slidenum">
              <a:rPr lang="en-US" sz="1050" smtClean="0">
                <a:latin typeface="Arial" pitchFamily="34" charset="0"/>
                <a:cs typeface="Arial" pitchFamily="34" charset="0"/>
              </a:rPr>
              <a:pPr algn="ctr"/>
              <a:t>14</a:t>
            </a:fld>
            <a:endParaRPr lang="en-US" sz="1050" dirty="0" smtClean="0">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267494"/>
            <a:ext cx="9144000" cy="1399032"/>
          </a:xfrm>
        </p:spPr>
        <p:txBody>
          <a:bodyPr>
            <a:normAutofit/>
          </a:bodyPr>
          <a:lstStyle/>
          <a:p>
            <a:r>
              <a:rPr lang="en-US" sz="3200" dirty="0" smtClean="0"/>
              <a:t>Capacity Will Keep Growing From</a:t>
            </a:r>
            <a:br>
              <a:rPr lang="en-US" sz="3200" dirty="0" smtClean="0"/>
            </a:br>
            <a:r>
              <a:rPr lang="en-US" sz="3200" dirty="0" smtClean="0"/>
              <a:t> “Golden Age” Projects</a:t>
            </a:r>
          </a:p>
        </p:txBody>
      </p:sp>
      <p:sp>
        <p:nvSpPr>
          <p:cNvPr id="19459" name="Content Placeholder 2"/>
          <p:cNvSpPr>
            <a:spLocks noGrp="1"/>
          </p:cNvSpPr>
          <p:nvPr>
            <p:ph idx="1"/>
          </p:nvPr>
        </p:nvSpPr>
        <p:spPr/>
        <p:txBody>
          <a:bodyPr/>
          <a:lstStyle/>
          <a:p>
            <a:r>
              <a:rPr lang="en-US" sz="1800" dirty="0" smtClean="0"/>
              <a:t>U.S. Expansions</a:t>
            </a:r>
          </a:p>
          <a:p>
            <a:pPr lvl="1"/>
            <a:r>
              <a:rPr lang="en-US" sz="1800" dirty="0" smtClean="0"/>
              <a:t>Marathon </a:t>
            </a:r>
            <a:r>
              <a:rPr lang="en-US" sz="1800" dirty="0" err="1" smtClean="0"/>
              <a:t>Garyville</a:t>
            </a:r>
            <a:r>
              <a:rPr lang="en-US" sz="1800" dirty="0" smtClean="0"/>
              <a:t> (180 </a:t>
            </a:r>
            <a:r>
              <a:rPr lang="en-US" sz="1800" dirty="0" err="1" smtClean="0"/>
              <a:t>kbd</a:t>
            </a:r>
            <a:r>
              <a:rPr lang="en-US" sz="1800" dirty="0" smtClean="0"/>
              <a:t>) – Project complete; start-up expected after March 2010 T/A.</a:t>
            </a:r>
          </a:p>
          <a:p>
            <a:pPr lvl="1"/>
            <a:r>
              <a:rPr lang="en-US" sz="1800" dirty="0" smtClean="0"/>
              <a:t>Motiva Port Arthur (300 </a:t>
            </a:r>
            <a:r>
              <a:rPr lang="en-US" sz="1800" dirty="0" err="1" smtClean="0"/>
              <a:t>kbd</a:t>
            </a:r>
            <a:r>
              <a:rPr lang="en-US" sz="1800" dirty="0" smtClean="0"/>
              <a:t>) – 2012 start-up.</a:t>
            </a:r>
          </a:p>
          <a:p>
            <a:pPr>
              <a:buFont typeface="Wingdings" pitchFamily="2" charset="2"/>
              <a:buNone/>
            </a:pPr>
            <a:endParaRPr lang="en-US" sz="1800" dirty="0" smtClean="0"/>
          </a:p>
          <a:p>
            <a:r>
              <a:rPr lang="en-US" sz="1800" dirty="0" smtClean="0"/>
              <a:t>Worldwide Capacity Growth</a:t>
            </a:r>
          </a:p>
          <a:p>
            <a:pPr lvl="1"/>
            <a:r>
              <a:rPr lang="en-US" sz="1800" dirty="0" smtClean="0"/>
              <a:t>Reliance/India (580 </a:t>
            </a:r>
            <a:r>
              <a:rPr lang="en-US" sz="1800" dirty="0" err="1" smtClean="0"/>
              <a:t>kbd</a:t>
            </a:r>
            <a:r>
              <a:rPr lang="en-US" sz="1800" dirty="0" smtClean="0"/>
              <a:t>) – Started up in 2009; Market still trying to absorb additional product</a:t>
            </a:r>
          </a:p>
          <a:p>
            <a:pPr lvl="1"/>
            <a:r>
              <a:rPr lang="en-US" sz="1800" dirty="0" smtClean="0"/>
              <a:t>4.5 million B/D of additional capacity planned in next 3 years (TM&amp;C estimate) – more than half in Asia Pacific region</a:t>
            </a:r>
          </a:p>
          <a:p>
            <a:pPr lvl="1"/>
            <a:r>
              <a:rPr lang="en-US" sz="1800" dirty="0" smtClean="0"/>
              <a:t>Other analysts have even higher estimates</a:t>
            </a:r>
          </a:p>
          <a:p>
            <a:endParaRPr lang="en-US" dirty="0" smtClean="0"/>
          </a:p>
        </p:txBody>
      </p:sp>
      <p:sp>
        <p:nvSpPr>
          <p:cNvPr id="19460"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A51D740A-5D48-46CE-BAD3-F84E8B76666C}" type="slidenum">
              <a:rPr lang="en-US" smtClean="0"/>
              <a:pPr algn="ctr"/>
              <a:t>15</a:t>
            </a:fld>
            <a:endParaRPr lang="en-US" dirty="0" smtClean="0"/>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1399032"/>
          </a:xfrm>
        </p:spPr>
        <p:txBody>
          <a:bodyPr>
            <a:normAutofit/>
          </a:bodyPr>
          <a:lstStyle/>
          <a:p>
            <a:r>
              <a:rPr lang="en-US" sz="3200" dirty="0" smtClean="0"/>
              <a:t>Fall In Heavy Crude Discounts</a:t>
            </a:r>
            <a:br>
              <a:rPr lang="en-US" sz="3200" dirty="0" smtClean="0"/>
            </a:br>
            <a:r>
              <a:rPr lang="en-US" sz="3200" dirty="0" smtClean="0"/>
              <a:t>Hurts Deep Conversion US Refiners</a:t>
            </a:r>
          </a:p>
        </p:txBody>
      </p:sp>
      <p:sp>
        <p:nvSpPr>
          <p:cNvPr id="20483" name="Slide Number Placeholder 3"/>
          <p:cNvSpPr>
            <a:spLocks noGrp="1"/>
          </p:cNvSpPr>
          <p:nvPr>
            <p:ph type="sldNum" sz="quarter" idx="4294967295"/>
          </p:nvPr>
        </p:nvSpPr>
        <p:spPr>
          <a:xfrm>
            <a:off x="3657600" y="6217920"/>
            <a:ext cx="1905000" cy="304800"/>
          </a:xfrm>
          <a:noFill/>
        </p:spPr>
        <p:txBody>
          <a:bodyPr/>
          <a:lstStyle/>
          <a:p>
            <a:pPr algn="ctr"/>
            <a:r>
              <a:rPr lang="en-US" dirty="0" smtClean="0"/>
              <a:t>Slide </a:t>
            </a:r>
            <a:fld id="{8FA651A9-00AD-4E9D-A670-57CD110D03B1}" type="slidenum">
              <a:rPr lang="en-US" smtClean="0"/>
              <a:pPr algn="ctr"/>
              <a:t>16</a:t>
            </a:fld>
            <a:endParaRPr lang="en-US" dirty="0" smtClean="0"/>
          </a:p>
        </p:txBody>
      </p:sp>
      <p:pic>
        <p:nvPicPr>
          <p:cNvPr id="20484" name="Picture 6"/>
          <p:cNvPicPr>
            <a:picLocks noChangeAspect="1" noChangeArrowheads="1"/>
          </p:cNvPicPr>
          <p:nvPr/>
        </p:nvPicPr>
        <p:blipFill>
          <a:blip r:embed="rId3" cstate="print"/>
          <a:srcRect/>
          <a:stretch>
            <a:fillRect/>
          </a:stretch>
        </p:blipFill>
        <p:spPr bwMode="auto">
          <a:xfrm>
            <a:off x="1524000" y="1524000"/>
            <a:ext cx="5859462" cy="4305300"/>
          </a:xfrm>
          <a:prstGeom prst="rect">
            <a:avLst/>
          </a:prstGeom>
          <a:noFill/>
          <a:ln w="9525" algn="ctr">
            <a:noFill/>
            <a:miter lim="800000"/>
            <a:headEnd type="none" w="sm" len="sm"/>
            <a:tailEnd type="none" w="sm" len="sm"/>
          </a:ln>
        </p:spPr>
      </p:pic>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67494"/>
            <a:ext cx="9144000" cy="1399032"/>
          </a:xfrm>
        </p:spPr>
        <p:txBody>
          <a:bodyPr/>
          <a:lstStyle/>
          <a:p>
            <a:r>
              <a:rPr lang="en-US" dirty="0" smtClean="0"/>
              <a:t>U.S. Refineries Shuttered So Far</a:t>
            </a:r>
          </a:p>
        </p:txBody>
      </p:sp>
      <p:graphicFrame>
        <p:nvGraphicFramePr>
          <p:cNvPr id="5" name="Content Placeholder 4"/>
          <p:cNvGraphicFramePr>
            <a:graphicFrameLocks noGrp="1"/>
          </p:cNvGraphicFramePr>
          <p:nvPr>
            <p:ph idx="1"/>
          </p:nvPr>
        </p:nvGraphicFramePr>
        <p:xfrm>
          <a:off x="1035050" y="1676400"/>
          <a:ext cx="7727952" cy="3134360"/>
        </p:xfrm>
        <a:graphic>
          <a:graphicData uri="http://schemas.openxmlformats.org/drawingml/2006/table">
            <a:tbl>
              <a:tblPr firstRow="1" bandRow="1">
                <a:tableStyleId>{3C2FFA5D-87B4-456A-9821-1D502468CF0F}</a:tableStyleId>
              </a:tblPr>
              <a:tblGrid>
                <a:gridCol w="1931988"/>
                <a:gridCol w="2074862"/>
                <a:gridCol w="1789114"/>
                <a:gridCol w="1931988"/>
              </a:tblGrid>
              <a:tr h="370840">
                <a:tc>
                  <a:txBody>
                    <a:bodyPr/>
                    <a:lstStyle/>
                    <a:p>
                      <a:r>
                        <a:rPr lang="en-US" dirty="0" smtClean="0"/>
                        <a:t>Owner</a:t>
                      </a:r>
                      <a:endParaRPr lang="en-US" dirty="0"/>
                    </a:p>
                  </a:txBody>
                  <a:tcPr anchor="b"/>
                </a:tc>
                <a:tc>
                  <a:txBody>
                    <a:bodyPr/>
                    <a:lstStyle/>
                    <a:p>
                      <a:r>
                        <a:rPr lang="en-US" dirty="0" smtClean="0"/>
                        <a:t>Refinery</a:t>
                      </a:r>
                      <a:endParaRPr lang="en-US" dirty="0"/>
                    </a:p>
                  </a:txBody>
                  <a:tcPr anchor="b"/>
                </a:tc>
                <a:tc>
                  <a:txBody>
                    <a:bodyPr/>
                    <a:lstStyle/>
                    <a:p>
                      <a:pPr algn="ctr"/>
                      <a:r>
                        <a:rPr lang="en-US" dirty="0" smtClean="0"/>
                        <a:t>Capacity (KBPD)</a:t>
                      </a:r>
                      <a:endParaRPr lang="en-US" dirty="0"/>
                    </a:p>
                  </a:txBody>
                  <a:tcPr anchor="b" anchorCtr="1"/>
                </a:tc>
                <a:tc>
                  <a:txBody>
                    <a:bodyPr/>
                    <a:lstStyle/>
                    <a:p>
                      <a:r>
                        <a:rPr lang="en-US" dirty="0" smtClean="0"/>
                        <a:t>Date of Closure</a:t>
                      </a:r>
                      <a:endParaRPr lang="en-US" dirty="0"/>
                    </a:p>
                  </a:txBody>
                  <a:tcPr anchor="b" anchorCtr="1"/>
                </a:tc>
              </a:tr>
              <a:tr h="370840">
                <a:tc>
                  <a:txBody>
                    <a:bodyPr/>
                    <a:lstStyle/>
                    <a:p>
                      <a:r>
                        <a:rPr lang="en-US" dirty="0" smtClean="0"/>
                        <a:t>Big West</a:t>
                      </a:r>
                      <a:endParaRPr lang="en-US" dirty="0"/>
                    </a:p>
                  </a:txBody>
                  <a:tcPr/>
                </a:tc>
                <a:tc>
                  <a:txBody>
                    <a:bodyPr/>
                    <a:lstStyle/>
                    <a:p>
                      <a:r>
                        <a:rPr lang="en-US" dirty="0" smtClean="0"/>
                        <a:t>Bakersfield,</a:t>
                      </a:r>
                      <a:r>
                        <a:rPr lang="en-US" baseline="0" dirty="0" smtClean="0"/>
                        <a:t> CA</a:t>
                      </a:r>
                      <a:endParaRPr lang="en-US" dirty="0"/>
                    </a:p>
                  </a:txBody>
                  <a:tcPr/>
                </a:tc>
                <a:tc>
                  <a:txBody>
                    <a:bodyPr/>
                    <a:lstStyle/>
                    <a:p>
                      <a:r>
                        <a:rPr lang="en-US" dirty="0" smtClean="0"/>
                        <a:t>65</a:t>
                      </a:r>
                      <a:endParaRPr lang="en-US" dirty="0"/>
                    </a:p>
                  </a:txBody>
                  <a:tcPr anchor="b" anchorCtr="1"/>
                </a:tc>
                <a:tc>
                  <a:txBody>
                    <a:bodyPr/>
                    <a:lstStyle/>
                    <a:p>
                      <a:r>
                        <a:rPr lang="en-US" dirty="0" smtClean="0"/>
                        <a:t>Jan 2009</a:t>
                      </a:r>
                      <a:endParaRPr lang="en-US" dirty="0"/>
                    </a:p>
                  </a:txBody>
                  <a:tcPr anchor="b" anchorCtr="1"/>
                </a:tc>
              </a:tr>
              <a:tr h="370840">
                <a:tc>
                  <a:txBody>
                    <a:bodyPr/>
                    <a:lstStyle/>
                    <a:p>
                      <a:r>
                        <a:rPr lang="en-US" dirty="0" smtClean="0"/>
                        <a:t>Valero</a:t>
                      </a:r>
                      <a:endParaRPr lang="en-US" dirty="0"/>
                    </a:p>
                  </a:txBody>
                  <a:tcPr/>
                </a:tc>
                <a:tc>
                  <a:txBody>
                    <a:bodyPr/>
                    <a:lstStyle/>
                    <a:p>
                      <a:r>
                        <a:rPr lang="en-US" dirty="0" smtClean="0"/>
                        <a:t>Aruba *</a:t>
                      </a:r>
                      <a:endParaRPr lang="en-US" dirty="0"/>
                    </a:p>
                  </a:txBody>
                  <a:tcPr/>
                </a:tc>
                <a:tc>
                  <a:txBody>
                    <a:bodyPr/>
                    <a:lstStyle/>
                    <a:p>
                      <a:r>
                        <a:rPr lang="en-US" dirty="0" smtClean="0"/>
                        <a:t>235</a:t>
                      </a:r>
                      <a:endParaRPr lang="en-US" dirty="0"/>
                    </a:p>
                  </a:txBody>
                  <a:tcPr anchor="b" anchorCtr="1"/>
                </a:tc>
                <a:tc>
                  <a:txBody>
                    <a:bodyPr/>
                    <a:lstStyle/>
                    <a:p>
                      <a:r>
                        <a:rPr lang="en-US" dirty="0" smtClean="0"/>
                        <a:t>July 2009</a:t>
                      </a:r>
                      <a:endParaRPr lang="en-US" dirty="0"/>
                    </a:p>
                  </a:txBody>
                  <a:tcPr anchor="b" anchorCtr="1"/>
                </a:tc>
              </a:tr>
              <a:tr h="370840">
                <a:tc>
                  <a:txBody>
                    <a:bodyPr/>
                    <a:lstStyle/>
                    <a:p>
                      <a:r>
                        <a:rPr lang="en-US" dirty="0" smtClean="0"/>
                        <a:t>Sunoco</a:t>
                      </a:r>
                      <a:endParaRPr lang="en-US" dirty="0"/>
                    </a:p>
                  </a:txBody>
                  <a:tcPr/>
                </a:tc>
                <a:tc>
                  <a:txBody>
                    <a:bodyPr/>
                    <a:lstStyle/>
                    <a:p>
                      <a:r>
                        <a:rPr lang="en-US" dirty="0" smtClean="0"/>
                        <a:t>Eagle Pont, NJ</a:t>
                      </a:r>
                      <a:endParaRPr lang="en-US" dirty="0"/>
                    </a:p>
                  </a:txBody>
                  <a:tcPr/>
                </a:tc>
                <a:tc>
                  <a:txBody>
                    <a:bodyPr/>
                    <a:lstStyle/>
                    <a:p>
                      <a:r>
                        <a:rPr lang="en-US" dirty="0" smtClean="0"/>
                        <a:t>150</a:t>
                      </a:r>
                      <a:endParaRPr lang="en-US" dirty="0"/>
                    </a:p>
                  </a:txBody>
                  <a:tcPr anchor="b" anchorCtr="1"/>
                </a:tc>
                <a:tc>
                  <a:txBody>
                    <a:bodyPr/>
                    <a:lstStyle/>
                    <a:p>
                      <a:r>
                        <a:rPr lang="en-US" dirty="0" smtClean="0"/>
                        <a:t>Oct 2009</a:t>
                      </a:r>
                      <a:endParaRPr lang="en-US" dirty="0"/>
                    </a:p>
                  </a:txBody>
                  <a:tcPr anchor="b" anchorCtr="1"/>
                </a:tc>
              </a:tr>
              <a:tr h="370840">
                <a:tc>
                  <a:txBody>
                    <a:bodyPr/>
                    <a:lstStyle/>
                    <a:p>
                      <a:r>
                        <a:rPr lang="en-US" dirty="0" smtClean="0"/>
                        <a:t>Valero</a:t>
                      </a:r>
                      <a:endParaRPr lang="en-US" dirty="0"/>
                    </a:p>
                  </a:txBody>
                  <a:tcPr/>
                </a:tc>
                <a:tc>
                  <a:txBody>
                    <a:bodyPr/>
                    <a:lstStyle/>
                    <a:p>
                      <a:r>
                        <a:rPr lang="en-US" dirty="0" smtClean="0"/>
                        <a:t>Delaware City, DE</a:t>
                      </a:r>
                      <a:endParaRPr lang="en-US" dirty="0"/>
                    </a:p>
                  </a:txBody>
                  <a:tcPr/>
                </a:tc>
                <a:tc>
                  <a:txBody>
                    <a:bodyPr/>
                    <a:lstStyle/>
                    <a:p>
                      <a:r>
                        <a:rPr lang="en-US" dirty="0" smtClean="0"/>
                        <a:t>210</a:t>
                      </a:r>
                      <a:endParaRPr lang="en-US" dirty="0"/>
                    </a:p>
                  </a:txBody>
                  <a:tcPr anchor="b" anchorCtr="1"/>
                </a:tc>
                <a:tc>
                  <a:txBody>
                    <a:bodyPr/>
                    <a:lstStyle/>
                    <a:p>
                      <a:r>
                        <a:rPr lang="en-US" dirty="0" smtClean="0"/>
                        <a:t>Nov 2009</a:t>
                      </a:r>
                      <a:endParaRPr lang="en-US" dirty="0"/>
                    </a:p>
                  </a:txBody>
                  <a:tcPr anchor="b" anchorCtr="1"/>
                </a:tc>
              </a:tr>
              <a:tr h="370840">
                <a:tc>
                  <a:txBody>
                    <a:bodyPr/>
                    <a:lstStyle/>
                    <a:p>
                      <a:r>
                        <a:rPr lang="en-US" dirty="0" smtClean="0"/>
                        <a:t>Western</a:t>
                      </a:r>
                      <a:r>
                        <a:rPr lang="en-US" baseline="0" dirty="0" smtClean="0"/>
                        <a:t> </a:t>
                      </a:r>
                      <a:endParaRPr lang="en-US" dirty="0"/>
                    </a:p>
                  </a:txBody>
                  <a:tcPr/>
                </a:tc>
                <a:tc>
                  <a:txBody>
                    <a:bodyPr/>
                    <a:lstStyle/>
                    <a:p>
                      <a:r>
                        <a:rPr lang="en-US" dirty="0" smtClean="0"/>
                        <a:t>Bloomfield,</a:t>
                      </a:r>
                      <a:r>
                        <a:rPr lang="en-US" baseline="0" dirty="0" smtClean="0"/>
                        <a:t> NM</a:t>
                      </a:r>
                      <a:endParaRPr lang="en-US" dirty="0"/>
                    </a:p>
                  </a:txBody>
                  <a:tcPr/>
                </a:tc>
                <a:tc>
                  <a:txBody>
                    <a:bodyPr/>
                    <a:lstStyle/>
                    <a:p>
                      <a:r>
                        <a:rPr lang="en-US" dirty="0" smtClean="0"/>
                        <a:t>17</a:t>
                      </a:r>
                      <a:endParaRPr lang="en-US" dirty="0"/>
                    </a:p>
                  </a:txBody>
                  <a:tcPr anchor="b" anchorCtr="1"/>
                </a:tc>
                <a:tc>
                  <a:txBody>
                    <a:bodyPr/>
                    <a:lstStyle/>
                    <a:p>
                      <a:r>
                        <a:rPr lang="en-US" dirty="0" smtClean="0"/>
                        <a:t>Dec 2009</a:t>
                      </a:r>
                      <a:endParaRPr lang="en-US" dirty="0"/>
                    </a:p>
                  </a:txBody>
                  <a:tcPr anchor="b" anchorCtr="1"/>
                </a:tc>
              </a:tr>
              <a:tr h="370840">
                <a:tc>
                  <a:txBody>
                    <a:bodyPr/>
                    <a:lstStyle/>
                    <a:p>
                      <a:r>
                        <a:rPr lang="en-US" dirty="0" smtClean="0"/>
                        <a:t>Total</a:t>
                      </a:r>
                      <a:endParaRPr lang="en-US" b="1" dirty="0"/>
                    </a:p>
                  </a:txBody>
                  <a:tcPr/>
                </a:tc>
                <a:tc>
                  <a:txBody>
                    <a:bodyPr/>
                    <a:lstStyle/>
                    <a:p>
                      <a:endParaRPr lang="en-US" b="1" dirty="0"/>
                    </a:p>
                  </a:txBody>
                  <a:tcPr/>
                </a:tc>
                <a:tc>
                  <a:txBody>
                    <a:bodyPr/>
                    <a:lstStyle/>
                    <a:p>
                      <a:r>
                        <a:rPr lang="en-US" dirty="0" smtClean="0"/>
                        <a:t>677</a:t>
                      </a:r>
                      <a:endParaRPr lang="en-US" b="1" dirty="0"/>
                    </a:p>
                  </a:txBody>
                  <a:tcPr anchor="b" anchorCtr="1"/>
                </a:tc>
                <a:tc>
                  <a:txBody>
                    <a:bodyPr/>
                    <a:lstStyle/>
                    <a:p>
                      <a:endParaRPr lang="en-US" dirty="0"/>
                    </a:p>
                  </a:txBody>
                  <a:tcPr anchor="b" anchorCtr="1"/>
                </a:tc>
              </a:tr>
            </a:tbl>
          </a:graphicData>
        </a:graphic>
      </p:graphicFrame>
      <p:sp>
        <p:nvSpPr>
          <p:cNvPr id="21546" name="Slide Number Placeholder 3"/>
          <p:cNvSpPr>
            <a:spLocks noGrp="1"/>
          </p:cNvSpPr>
          <p:nvPr>
            <p:ph type="sldNum" sz="quarter" idx="4294967295"/>
          </p:nvPr>
        </p:nvSpPr>
        <p:spPr>
          <a:xfrm>
            <a:off x="3657600" y="6217920"/>
            <a:ext cx="1905000" cy="304800"/>
          </a:xfrm>
          <a:noFill/>
        </p:spPr>
        <p:txBody>
          <a:bodyPr/>
          <a:lstStyle/>
          <a:p>
            <a:pPr algn="ctr"/>
            <a:r>
              <a:rPr lang="en-US" dirty="0" smtClean="0"/>
              <a:t>Slide </a:t>
            </a:r>
            <a:fld id="{68D4088B-8F69-43A5-A236-85EE0ABA56E0}" type="slidenum">
              <a:rPr lang="en-US" smtClean="0"/>
              <a:pPr algn="ctr"/>
              <a:t>17</a:t>
            </a:fld>
            <a:endParaRPr lang="en-US" dirty="0" smtClean="0"/>
          </a:p>
        </p:txBody>
      </p:sp>
      <p:sp>
        <p:nvSpPr>
          <p:cNvPr id="21547" name="TextBox 5"/>
          <p:cNvSpPr txBox="1">
            <a:spLocks noChangeArrowheads="1"/>
          </p:cNvSpPr>
          <p:nvPr/>
        </p:nvSpPr>
        <p:spPr bwMode="auto">
          <a:xfrm>
            <a:off x="990600" y="4876800"/>
            <a:ext cx="3448380" cy="338554"/>
          </a:xfrm>
          <a:prstGeom prst="rect">
            <a:avLst/>
          </a:prstGeom>
          <a:noFill/>
          <a:ln w="9525">
            <a:noFill/>
            <a:miter lim="800000"/>
            <a:headEnd/>
            <a:tailEnd/>
          </a:ln>
        </p:spPr>
        <p:txBody>
          <a:bodyPr wrap="none">
            <a:spAutoFit/>
          </a:bodyPr>
          <a:lstStyle/>
          <a:p>
            <a:r>
              <a:rPr lang="en-US" sz="1600" dirty="0">
                <a:solidFill>
                  <a:schemeClr val="bg1"/>
                </a:solidFill>
                <a:latin typeface="Arial" pitchFamily="34" charset="0"/>
                <a:cs typeface="Arial" pitchFamily="34" charset="0"/>
              </a:rPr>
              <a:t>* Serves U.S. market predominantly</a:t>
            </a: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267494"/>
            <a:ext cx="9144000" cy="1399032"/>
          </a:xfrm>
        </p:spPr>
        <p:txBody>
          <a:bodyPr>
            <a:normAutofit/>
          </a:bodyPr>
          <a:lstStyle/>
          <a:p>
            <a:r>
              <a:rPr lang="en-US" sz="3000" dirty="0" smtClean="0"/>
              <a:t>More Regulations Could Be “Final Nail in Coffin”</a:t>
            </a:r>
          </a:p>
        </p:txBody>
      </p:sp>
      <p:sp>
        <p:nvSpPr>
          <p:cNvPr id="22531" name="Content Placeholder 2"/>
          <p:cNvSpPr>
            <a:spLocks noGrp="1"/>
          </p:cNvSpPr>
          <p:nvPr>
            <p:ph idx="1"/>
          </p:nvPr>
        </p:nvSpPr>
        <p:spPr>
          <a:xfrm>
            <a:off x="1219200" y="1882808"/>
            <a:ext cx="7467600" cy="4572000"/>
          </a:xfrm>
        </p:spPr>
        <p:txBody>
          <a:bodyPr/>
          <a:lstStyle/>
          <a:p>
            <a:r>
              <a:rPr lang="en-US" sz="2400" dirty="0" smtClean="0"/>
              <a:t>Carbon Legislation</a:t>
            </a:r>
          </a:p>
          <a:p>
            <a:pPr lvl="1"/>
            <a:r>
              <a:rPr lang="en-US" sz="2400" dirty="0" smtClean="0"/>
              <a:t>Waxman-Markey Bill</a:t>
            </a:r>
          </a:p>
          <a:p>
            <a:pPr lvl="1"/>
            <a:r>
              <a:rPr lang="en-US" sz="2400" dirty="0" smtClean="0"/>
              <a:t>EPA Endangerment Finding</a:t>
            </a:r>
          </a:p>
          <a:p>
            <a:pPr>
              <a:buFont typeface="Wingdings" pitchFamily="2" charset="2"/>
              <a:buNone/>
            </a:pPr>
            <a:endParaRPr lang="en-US" sz="2400" dirty="0" smtClean="0"/>
          </a:p>
          <a:p>
            <a:r>
              <a:rPr lang="en-US" sz="2400" dirty="0" smtClean="0"/>
              <a:t>Alternative Fuels</a:t>
            </a:r>
          </a:p>
          <a:p>
            <a:endParaRPr lang="en-US" sz="2400" dirty="0" smtClean="0"/>
          </a:p>
          <a:p>
            <a:r>
              <a:rPr lang="en-US" sz="2400" dirty="0" smtClean="0"/>
              <a:t>EPA Proposed Ozone Rules</a:t>
            </a:r>
          </a:p>
        </p:txBody>
      </p:sp>
      <p:sp>
        <p:nvSpPr>
          <p:cNvPr id="22532"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5A484344-A289-4FB0-8B74-36130F9605E1}" type="slidenum">
              <a:rPr lang="en-US" smtClean="0"/>
              <a:pPr algn="ctr"/>
              <a:t>18</a:t>
            </a:fld>
            <a:endParaRPr lang="en-US" dirty="0" smtClean="0"/>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 </a:t>
            </a:r>
          </a:p>
        </p:txBody>
      </p:sp>
      <p:sp>
        <p:nvSpPr>
          <p:cNvPr id="23555" name="Content Placeholder 2"/>
          <p:cNvSpPr>
            <a:spLocks noGrp="1"/>
          </p:cNvSpPr>
          <p:nvPr>
            <p:ph idx="1"/>
          </p:nvPr>
        </p:nvSpPr>
        <p:spPr>
          <a:xfrm>
            <a:off x="0" y="609600"/>
            <a:ext cx="9144000" cy="4572000"/>
          </a:xfrm>
        </p:spPr>
        <p:txBody>
          <a:bodyPr/>
          <a:lstStyle/>
          <a:p>
            <a:pPr algn="ctr">
              <a:buFont typeface="Wingdings" pitchFamily="2" charset="2"/>
              <a:buNone/>
            </a:pPr>
            <a:endParaRPr lang="en-US" sz="4400" dirty="0" smtClean="0"/>
          </a:p>
          <a:p>
            <a:pPr algn="ctr">
              <a:buFont typeface="Wingdings" pitchFamily="2" charset="2"/>
              <a:buNone/>
            </a:pPr>
            <a:endParaRPr lang="en-US" sz="4400" dirty="0" smtClean="0"/>
          </a:p>
          <a:p>
            <a:pPr algn="ctr">
              <a:buFont typeface="Wingdings" pitchFamily="2" charset="2"/>
              <a:buNone/>
            </a:pPr>
            <a:r>
              <a:rPr lang="en-US" sz="3800" dirty="0" smtClean="0">
                <a:solidFill>
                  <a:schemeClr val="tx1"/>
                </a:solidFill>
              </a:rPr>
              <a:t>Backward Look – </a:t>
            </a:r>
          </a:p>
          <a:p>
            <a:pPr algn="ctr">
              <a:buFont typeface="Wingdings" pitchFamily="2" charset="2"/>
              <a:buNone/>
            </a:pPr>
            <a:r>
              <a:rPr lang="en-US" sz="3800" dirty="0" smtClean="0">
                <a:solidFill>
                  <a:schemeClr val="tx1"/>
                </a:solidFill>
              </a:rPr>
              <a:t>Have We Been Here Before?</a:t>
            </a:r>
          </a:p>
        </p:txBody>
      </p:sp>
      <p:sp>
        <p:nvSpPr>
          <p:cNvPr id="23556" name="Slide Number Placeholder 3"/>
          <p:cNvSpPr>
            <a:spLocks noGrp="1"/>
          </p:cNvSpPr>
          <p:nvPr>
            <p:ph type="sldNum" sz="quarter" idx="4294967295"/>
          </p:nvPr>
        </p:nvSpPr>
        <p:spPr>
          <a:xfrm>
            <a:off x="3657600" y="6217920"/>
            <a:ext cx="1905000" cy="304800"/>
          </a:xfrm>
          <a:noFill/>
        </p:spPr>
        <p:txBody>
          <a:bodyPr/>
          <a:lstStyle/>
          <a:p>
            <a:pPr algn="ctr"/>
            <a:r>
              <a:rPr lang="en-US" dirty="0" smtClean="0"/>
              <a:t>Slide </a:t>
            </a:r>
            <a:fld id="{51064150-87EA-4F36-87DD-7C3C2383D74E}" type="slidenum">
              <a:rPr lang="en-US" smtClean="0"/>
              <a:pPr algn="ctr"/>
              <a:t>19</a:t>
            </a:fld>
            <a:endParaRPr lang="en-US" dirty="0" smtClean="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dirty="0" smtClean="0">
                <a:solidFill>
                  <a:schemeClr val="accent1"/>
                </a:solidFill>
              </a:rPr>
              <a:t>Turner, Mason &amp; Company</a:t>
            </a:r>
          </a:p>
        </p:txBody>
      </p:sp>
      <p:sp>
        <p:nvSpPr>
          <p:cNvPr id="6147" name="Content Placeholder 2"/>
          <p:cNvSpPr>
            <a:spLocks noGrp="1"/>
          </p:cNvSpPr>
          <p:nvPr>
            <p:ph idx="1"/>
          </p:nvPr>
        </p:nvSpPr>
        <p:spPr>
          <a:xfrm>
            <a:off x="457200" y="1524000"/>
            <a:ext cx="8229600" cy="4572000"/>
          </a:xfrm>
        </p:spPr>
        <p:txBody>
          <a:bodyPr>
            <a:normAutofit fontScale="92500" lnSpcReduction="20000"/>
          </a:bodyPr>
          <a:lstStyle/>
          <a:p>
            <a:r>
              <a:rPr lang="en-US" dirty="0" smtClean="0"/>
              <a:t>International engineering consulting practice since 1971</a:t>
            </a:r>
          </a:p>
          <a:p>
            <a:endParaRPr lang="en-US" dirty="0" smtClean="0">
              <a:solidFill>
                <a:schemeClr val="bg2"/>
              </a:solidFill>
            </a:endParaRPr>
          </a:p>
          <a:p>
            <a:r>
              <a:rPr lang="en-US" dirty="0" smtClean="0"/>
              <a:t>Downstream focus</a:t>
            </a:r>
          </a:p>
          <a:p>
            <a:endParaRPr lang="en-US" dirty="0" smtClean="0"/>
          </a:p>
          <a:p>
            <a:r>
              <a:rPr lang="en-US" dirty="0" smtClean="0"/>
              <a:t>Publish semi-annual Outlook for subscribers:</a:t>
            </a:r>
          </a:p>
          <a:p>
            <a:pPr lvl="1"/>
            <a:r>
              <a:rPr lang="en-US" dirty="0" smtClean="0"/>
              <a:t>Petroleum supply/demand</a:t>
            </a:r>
          </a:p>
          <a:p>
            <a:pPr lvl="1"/>
            <a:r>
              <a:rPr lang="en-US" dirty="0" smtClean="0"/>
              <a:t>Survey of refinery projects</a:t>
            </a:r>
          </a:p>
          <a:p>
            <a:pPr lvl="1"/>
            <a:r>
              <a:rPr lang="en-US" dirty="0" smtClean="0"/>
              <a:t>Detailed price forecast (crude/products)</a:t>
            </a:r>
          </a:p>
          <a:p>
            <a:pPr lvl="1">
              <a:buFont typeface="Times New Roman" pitchFamily="18" charset="0"/>
              <a:buNone/>
            </a:pPr>
            <a:endParaRPr lang="en-US" dirty="0" smtClean="0"/>
          </a:p>
          <a:p>
            <a:r>
              <a:rPr lang="en-US" dirty="0" smtClean="0"/>
              <a:t>Publish Annual World Crude Outlook  with EIG</a:t>
            </a:r>
          </a:p>
        </p:txBody>
      </p:sp>
      <p:sp>
        <p:nvSpPr>
          <p:cNvPr id="4" name="TextBox 3"/>
          <p:cNvSpPr txBox="1"/>
          <p:nvPr/>
        </p:nvSpPr>
        <p:spPr>
          <a:xfrm>
            <a:off x="3657600" y="6217920"/>
            <a:ext cx="1901952" cy="253916"/>
          </a:xfrm>
          <a:prstGeom prst="rect">
            <a:avLst/>
          </a:prstGeom>
          <a:noFill/>
        </p:spPr>
        <p:txBody>
          <a:bodyPr wrap="square" rtlCol="0">
            <a:spAutoFit/>
          </a:bodyPr>
          <a:lstStyle/>
          <a:p>
            <a:pPr algn="ctr"/>
            <a:r>
              <a:rPr lang="en-US" sz="1050" dirty="0" smtClean="0">
                <a:latin typeface="Arial" pitchFamily="34" charset="0"/>
                <a:cs typeface="Arial" pitchFamily="34" charset="0"/>
              </a:rPr>
              <a:t>Slide </a:t>
            </a:r>
            <a:fld id="{2B38D1C8-8C57-4D8F-B896-F709FB1BCEBA}" type="slidenum">
              <a:rPr lang="en-US" sz="1050" smtClean="0">
                <a:latin typeface="Arial" pitchFamily="34" charset="0"/>
                <a:cs typeface="Arial" pitchFamily="34" charset="0"/>
              </a:rPr>
              <a:pPr algn="ctr"/>
              <a:t>2</a:t>
            </a:fld>
            <a:endParaRPr lang="en-US" sz="105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0"/>
            <a:ext cx="9144000" cy="1399032"/>
          </a:xfrm>
        </p:spPr>
        <p:txBody>
          <a:bodyPr>
            <a:normAutofit/>
          </a:bodyPr>
          <a:lstStyle/>
          <a:p>
            <a:r>
              <a:rPr lang="en-US" sz="4000" dirty="0" smtClean="0"/>
              <a:t>Looks Like Late 70’s and Early 80’s?</a:t>
            </a:r>
          </a:p>
        </p:txBody>
      </p:sp>
      <p:sp>
        <p:nvSpPr>
          <p:cNvPr id="24579" name="Content Placeholder 2"/>
          <p:cNvSpPr>
            <a:spLocks noGrp="1"/>
          </p:cNvSpPr>
          <p:nvPr>
            <p:ph idx="1"/>
          </p:nvPr>
        </p:nvSpPr>
        <p:spPr>
          <a:xfrm>
            <a:off x="457200" y="1447800"/>
            <a:ext cx="8229600" cy="4572000"/>
          </a:xfrm>
        </p:spPr>
        <p:txBody>
          <a:bodyPr>
            <a:normAutofit fontScale="85000" lnSpcReduction="10000"/>
          </a:bodyPr>
          <a:lstStyle/>
          <a:p>
            <a:r>
              <a:rPr lang="en-US" dirty="0" smtClean="0"/>
              <a:t>Substantial crude price increase leading to recession and  demand destruction</a:t>
            </a:r>
          </a:p>
          <a:p>
            <a:endParaRPr lang="en-US" dirty="0" smtClean="0"/>
          </a:p>
          <a:p>
            <a:r>
              <a:rPr lang="en-US" dirty="0" smtClean="0"/>
              <a:t>Government proposals mandate lower consumption and alternative fuels</a:t>
            </a:r>
          </a:p>
          <a:p>
            <a:endParaRPr lang="en-US" dirty="0" smtClean="0"/>
          </a:p>
          <a:p>
            <a:r>
              <a:rPr lang="en-US" dirty="0" smtClean="0"/>
              <a:t>Predictions of “doom and gloom” for the oil industry </a:t>
            </a:r>
          </a:p>
          <a:p>
            <a:pPr lvl="1"/>
            <a:r>
              <a:rPr lang="en-US" dirty="0" smtClean="0"/>
              <a:t>Analysts and industry participants say US gasoline peaked in 1978</a:t>
            </a:r>
          </a:p>
          <a:p>
            <a:pPr lvl="1"/>
            <a:r>
              <a:rPr lang="en-US" dirty="0" smtClean="0"/>
              <a:t>Major oil companies react by diversifying  away from petroleum (Mobil/Mont. Ward, Exxon/Shale </a:t>
            </a:r>
            <a:r>
              <a:rPr lang="en-US" dirty="0" err="1" smtClean="0"/>
              <a:t>Oil,Typewriters</a:t>
            </a:r>
            <a:r>
              <a:rPr lang="en-US" dirty="0" smtClean="0"/>
              <a:t> and Electric Motors, etc.)</a:t>
            </a:r>
          </a:p>
          <a:p>
            <a:pPr lvl="1"/>
            <a:endParaRPr lang="en-US" dirty="0" smtClean="0"/>
          </a:p>
          <a:p>
            <a:pPr lvl="1"/>
            <a:endParaRPr lang="en-US" dirty="0" smtClean="0"/>
          </a:p>
          <a:p>
            <a:pPr lvl="1"/>
            <a:endParaRPr lang="en-US" dirty="0" smtClean="0"/>
          </a:p>
        </p:txBody>
      </p:sp>
      <p:sp>
        <p:nvSpPr>
          <p:cNvPr id="24580"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 </a:t>
            </a:r>
            <a:fld id="{63D9CB7E-2112-481B-89D8-90BB5420F7E8}" type="slidenum">
              <a:rPr lang="en-US" sz="1050" smtClean="0">
                <a:latin typeface="Arial" pitchFamily="34" charset="0"/>
                <a:cs typeface="Arial" pitchFamily="34" charset="0"/>
              </a:rPr>
              <a:pPr algn="ctr"/>
              <a:t>20</a:t>
            </a:fld>
            <a:endParaRPr lang="en-US" sz="1050" dirty="0" smtClean="0">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Followed by “Dark Ages”</a:t>
            </a:r>
          </a:p>
        </p:txBody>
      </p:sp>
      <p:sp>
        <p:nvSpPr>
          <p:cNvPr id="25603" name="Content Placeholder 2"/>
          <p:cNvSpPr>
            <a:spLocks noGrp="1"/>
          </p:cNvSpPr>
          <p:nvPr>
            <p:ph idx="1"/>
          </p:nvPr>
        </p:nvSpPr>
        <p:spPr>
          <a:xfrm>
            <a:off x="457200" y="1882808"/>
            <a:ext cx="8229600" cy="1469992"/>
          </a:xfrm>
        </p:spPr>
        <p:txBody>
          <a:bodyPr>
            <a:normAutofit/>
          </a:bodyPr>
          <a:lstStyle/>
          <a:p>
            <a:r>
              <a:rPr lang="en-US" dirty="0" smtClean="0"/>
              <a:t>1980’s and 1990’s were extremely tough for the industry</a:t>
            </a:r>
          </a:p>
          <a:p>
            <a:pPr lvl="1">
              <a:buNone/>
            </a:pPr>
            <a:endParaRPr lang="en-US" dirty="0" smtClean="0"/>
          </a:p>
          <a:p>
            <a:pPr lvl="1"/>
            <a:endParaRPr lang="en-US" dirty="0" smtClean="0"/>
          </a:p>
          <a:p>
            <a:pPr lvl="1"/>
            <a:endParaRPr lang="en-US" dirty="0" smtClean="0"/>
          </a:p>
        </p:txBody>
      </p:sp>
      <p:sp>
        <p:nvSpPr>
          <p:cNvPr id="25604" name="Slide Number Placeholder 3"/>
          <p:cNvSpPr>
            <a:spLocks noGrp="1"/>
          </p:cNvSpPr>
          <p:nvPr>
            <p:ph type="sldNum" sz="quarter" idx="4294967295"/>
          </p:nvPr>
        </p:nvSpPr>
        <p:spPr>
          <a:xfrm>
            <a:off x="3657600" y="6217920"/>
            <a:ext cx="2133600" cy="301752"/>
          </a:xfrm>
          <a:noFill/>
        </p:spPr>
        <p:txBody>
          <a:bodyPr/>
          <a:lstStyle/>
          <a:p>
            <a:r>
              <a:rPr lang="en-US" sz="1050" dirty="0" smtClean="0">
                <a:latin typeface="Arial" pitchFamily="34" charset="0"/>
                <a:cs typeface="Arial" pitchFamily="34" charset="0"/>
              </a:rPr>
              <a:t>Slide</a:t>
            </a:r>
            <a:r>
              <a:rPr lang="en-US" dirty="0" smtClean="0"/>
              <a:t> </a:t>
            </a:r>
            <a:fld id="{CCBDB14C-F562-4F3D-BE65-DF1DB6D3E446}" type="slidenum">
              <a:rPr lang="en-US" smtClean="0"/>
              <a:pPr/>
              <a:t>21</a:t>
            </a:fld>
            <a:endParaRPr lang="en-US" dirty="0" smtClean="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361726"/>
          </a:xfrm>
        </p:spPr>
        <p:txBody>
          <a:bodyPr>
            <a:normAutofit/>
          </a:bodyPr>
          <a:lstStyle/>
          <a:p>
            <a:r>
              <a:rPr lang="en-US" sz="4000" dirty="0" smtClean="0"/>
              <a:t>Refining Returns Stayed Below 10%</a:t>
            </a:r>
          </a:p>
        </p:txBody>
      </p:sp>
      <p:sp>
        <p:nvSpPr>
          <p:cNvPr id="26627"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D06109F7-3780-480E-9068-0FAD8149C488}" type="slidenum">
              <a:rPr lang="en-US" smtClean="0"/>
              <a:pPr algn="ctr"/>
              <a:t>22</a:t>
            </a:fld>
            <a:endParaRPr lang="en-US" dirty="0" smtClean="0"/>
          </a:p>
        </p:txBody>
      </p:sp>
      <p:graphicFrame>
        <p:nvGraphicFramePr>
          <p:cNvPr id="5" name="Chart 4"/>
          <p:cNvGraphicFramePr/>
          <p:nvPr/>
        </p:nvGraphicFramePr>
        <p:xfrm>
          <a:off x="685800" y="1219200"/>
          <a:ext cx="77724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267494"/>
            <a:ext cx="9144000" cy="1399032"/>
          </a:xfrm>
        </p:spPr>
        <p:txBody>
          <a:bodyPr>
            <a:normAutofit/>
          </a:bodyPr>
          <a:lstStyle/>
          <a:p>
            <a:r>
              <a:rPr lang="en-US" sz="3200" dirty="0" smtClean="0"/>
              <a:t>Refineries Sold For “Pennies on the Dollar”</a:t>
            </a:r>
          </a:p>
        </p:txBody>
      </p:sp>
      <p:sp>
        <p:nvSpPr>
          <p:cNvPr id="27651"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E185E36D-D0E4-46C6-AF7C-8A63369C3047}" type="slidenum">
              <a:rPr lang="en-US" smtClean="0"/>
              <a:pPr algn="ctr"/>
              <a:t>23</a:t>
            </a:fld>
            <a:endParaRPr lang="en-US" dirty="0" smtClean="0"/>
          </a:p>
        </p:txBody>
      </p:sp>
      <p:graphicFrame>
        <p:nvGraphicFramePr>
          <p:cNvPr id="5" name="Chart 4"/>
          <p:cNvGraphicFramePr/>
          <p:nvPr/>
        </p:nvGraphicFramePr>
        <p:xfrm>
          <a:off x="952500" y="1879600"/>
          <a:ext cx="6642100" cy="4203700"/>
        </p:xfrm>
        <a:graphic>
          <a:graphicData uri="http://schemas.openxmlformats.org/drawingml/2006/chart">
            <c:chart xmlns:c="http://schemas.openxmlformats.org/drawingml/2006/chart" xmlns:r="http://schemas.openxmlformats.org/officeDocument/2006/relationships" r:id="rId3"/>
          </a:graphicData>
        </a:graphic>
      </p:graphicFrame>
      <p:sp>
        <p:nvSpPr>
          <p:cNvPr id="27653" name="TextBox 5"/>
          <p:cNvSpPr txBox="1">
            <a:spLocks noChangeArrowheads="1"/>
          </p:cNvSpPr>
          <p:nvPr/>
        </p:nvSpPr>
        <p:spPr bwMode="auto">
          <a:xfrm>
            <a:off x="3429000" y="1447800"/>
            <a:ext cx="2654300" cy="369332"/>
          </a:xfrm>
          <a:prstGeom prst="rect">
            <a:avLst/>
          </a:prstGeom>
          <a:noFill/>
          <a:ln w="9525">
            <a:noFill/>
            <a:miter lim="800000"/>
            <a:headEnd/>
            <a:tailEnd/>
          </a:ln>
        </p:spPr>
        <p:txBody>
          <a:bodyPr wrap="square">
            <a:spAutoFit/>
          </a:bodyPr>
          <a:lstStyle/>
          <a:p>
            <a:pPr algn="ctr"/>
            <a:r>
              <a:rPr lang="en-US" dirty="0"/>
              <a:t>U.S. Refinery Sales</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Followed by “Dark Ages”</a:t>
            </a:r>
          </a:p>
        </p:txBody>
      </p:sp>
      <p:sp>
        <p:nvSpPr>
          <p:cNvPr id="25603" name="Content Placeholder 2"/>
          <p:cNvSpPr>
            <a:spLocks noGrp="1"/>
          </p:cNvSpPr>
          <p:nvPr>
            <p:ph idx="1"/>
          </p:nvPr>
        </p:nvSpPr>
        <p:spPr>
          <a:xfrm>
            <a:off x="457200" y="1882808"/>
            <a:ext cx="8229600" cy="1165192"/>
          </a:xfrm>
        </p:spPr>
        <p:txBody>
          <a:bodyPr>
            <a:noAutofit/>
          </a:bodyPr>
          <a:lstStyle/>
          <a:p>
            <a:r>
              <a:rPr lang="en-US" dirty="0" smtClean="0"/>
              <a:t>1980’s and 1990’s were extremely tough for the industry</a:t>
            </a:r>
          </a:p>
          <a:p>
            <a:pPr lvl="1">
              <a:buNone/>
            </a:pPr>
            <a:endParaRPr lang="en-US" dirty="0" smtClean="0"/>
          </a:p>
          <a:p>
            <a:pPr lvl="1">
              <a:buNone/>
            </a:pPr>
            <a:endParaRPr lang="en-US" dirty="0" smtClean="0"/>
          </a:p>
        </p:txBody>
      </p:sp>
      <p:sp>
        <p:nvSpPr>
          <p:cNvPr id="25604"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CCBDB14C-F562-4F3D-BE65-DF1DB6D3E446}" type="slidenum">
              <a:rPr lang="en-US" smtClean="0"/>
              <a:pPr/>
              <a:t>24</a:t>
            </a:fld>
            <a:endParaRPr lang="en-US" dirty="0" smtClean="0"/>
          </a:p>
        </p:txBody>
      </p:sp>
      <p:sp>
        <p:nvSpPr>
          <p:cNvPr id="7" name="Content Placeholder 2"/>
          <p:cNvSpPr txBox="1">
            <a:spLocks/>
          </p:cNvSpPr>
          <p:nvPr/>
        </p:nvSpPr>
        <p:spPr>
          <a:xfrm>
            <a:off x="457200" y="1882808"/>
            <a:ext cx="8229600" cy="1469992"/>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1980’s and 1990’s were extremely tough for the industry</a:t>
            </a:r>
          </a:p>
          <a:p>
            <a:pPr marL="822960" marR="0" lvl="1" indent="-285750" algn="l" defTabSz="914400" rtl="0" eaLnBrk="1" fontAlgn="auto" latinLnBrk="0" hangingPunct="1">
              <a:lnSpc>
                <a:spcPct val="100000"/>
              </a:lnSpc>
              <a:spcBef>
                <a:spcPct val="20000"/>
              </a:spcBef>
              <a:spcAft>
                <a:spcPts val="0"/>
              </a:spcAft>
              <a:buClr>
                <a:schemeClr val="accent1"/>
              </a:buClr>
              <a:buSzPct val="95000"/>
              <a:buFont typeface="Verdana"/>
              <a:buNone/>
              <a:tabLst/>
              <a:defRPr/>
            </a:pPr>
            <a:endPar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822960" marR="0" lvl="1" indent="-285750" algn="l" defTabSz="914400" rtl="0" eaLnBrk="1" fontAlgn="auto" latinLnBrk="0" hangingPunct="1">
              <a:lnSpc>
                <a:spcPct val="100000"/>
              </a:lnSpc>
              <a:spcBef>
                <a:spcPct val="20000"/>
              </a:spcBef>
              <a:spcAft>
                <a:spcPts val="0"/>
              </a:spcAft>
              <a:buClr>
                <a:schemeClr val="accent1"/>
              </a:buClr>
              <a:buSzPct val="95000"/>
              <a:buFont typeface="Verdana"/>
              <a:buChar char="›"/>
              <a:tabLst/>
              <a:defRPr/>
            </a:pPr>
            <a:endPar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822960" marR="0" lvl="1" indent="-285750" algn="l" defTabSz="914400" rtl="0" eaLnBrk="1" fontAlgn="auto" latinLnBrk="0" hangingPunct="1">
              <a:lnSpc>
                <a:spcPct val="100000"/>
              </a:lnSpc>
              <a:spcBef>
                <a:spcPct val="20000"/>
              </a:spcBef>
              <a:spcAft>
                <a:spcPts val="0"/>
              </a:spcAft>
              <a:buClr>
                <a:schemeClr val="accent1"/>
              </a:buClr>
              <a:buSzPct val="95000"/>
              <a:buFont typeface="Verdana"/>
              <a:buChar char="›"/>
              <a:tabLst/>
              <a:defRPr/>
            </a:pPr>
            <a:endPar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8" name="Content Placeholder 2"/>
          <p:cNvSpPr txBox="1">
            <a:spLocks/>
          </p:cNvSpPr>
          <p:nvPr/>
        </p:nvSpPr>
        <p:spPr>
          <a:xfrm>
            <a:off x="609600" y="3505200"/>
            <a:ext cx="8229600" cy="1469992"/>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Capacity surpluses</a:t>
            </a:r>
            <a:r>
              <a:rPr kumimoji="0" lang="en-US" sz="3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were present both worldwide and in the US, leading to very low utilization rates </a:t>
            </a:r>
            <a:endParaRPr kumimoji="0" lang="en-US" sz="3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822960" marR="0" lvl="1" indent="-285750" algn="l" defTabSz="914400" rtl="0" eaLnBrk="1" fontAlgn="auto" latinLnBrk="0" hangingPunct="1">
              <a:lnSpc>
                <a:spcPct val="100000"/>
              </a:lnSpc>
              <a:spcBef>
                <a:spcPct val="20000"/>
              </a:spcBef>
              <a:spcAft>
                <a:spcPts val="0"/>
              </a:spcAft>
              <a:buClr>
                <a:schemeClr val="accent1"/>
              </a:buClr>
              <a:buSzPct val="95000"/>
              <a:buFont typeface="Verdana"/>
              <a:buNone/>
              <a:tabLst/>
              <a:defRPr/>
            </a:pPr>
            <a:endPar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822960" marR="0" lvl="1" indent="-285750" algn="l" defTabSz="914400" rtl="0" eaLnBrk="1" fontAlgn="auto" latinLnBrk="0" hangingPunct="1">
              <a:lnSpc>
                <a:spcPct val="100000"/>
              </a:lnSpc>
              <a:spcBef>
                <a:spcPct val="20000"/>
              </a:spcBef>
              <a:spcAft>
                <a:spcPts val="0"/>
              </a:spcAft>
              <a:buClr>
                <a:schemeClr val="accent1"/>
              </a:buClr>
              <a:buSzPct val="95000"/>
              <a:buFont typeface="Verdana"/>
              <a:buChar char="›"/>
              <a:tabLst/>
              <a:defRPr/>
            </a:pPr>
            <a:endPar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822960" marR="0" lvl="1" indent="-285750" algn="l" defTabSz="914400" rtl="0" eaLnBrk="1" fontAlgn="auto" latinLnBrk="0" hangingPunct="1">
              <a:lnSpc>
                <a:spcPct val="100000"/>
              </a:lnSpc>
              <a:spcBef>
                <a:spcPct val="20000"/>
              </a:spcBef>
              <a:spcAft>
                <a:spcPts val="0"/>
              </a:spcAft>
              <a:buClr>
                <a:schemeClr val="accent1"/>
              </a:buClr>
              <a:buSzPct val="95000"/>
              <a:buFont typeface="Verdana"/>
              <a:buChar char="›"/>
              <a:tabLst/>
              <a:defRPr/>
            </a:pPr>
            <a:endPar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267494"/>
            <a:ext cx="9144000" cy="1399032"/>
          </a:xfrm>
        </p:spPr>
        <p:txBody>
          <a:bodyPr>
            <a:normAutofit/>
          </a:bodyPr>
          <a:lstStyle/>
          <a:p>
            <a:pPr marL="484188" indent="-484188"/>
            <a:r>
              <a:rPr lang="en-US" sz="3600" dirty="0" smtClean="0"/>
              <a:t>Refining Surplus Caused Low Utilizations</a:t>
            </a:r>
          </a:p>
        </p:txBody>
      </p:sp>
      <p:sp>
        <p:nvSpPr>
          <p:cNvPr id="28675" name="Slide Number Placeholder 3"/>
          <p:cNvSpPr>
            <a:spLocks noGrp="1"/>
          </p:cNvSpPr>
          <p:nvPr>
            <p:ph type="sldNum" sz="quarter" idx="4294967295"/>
          </p:nvPr>
        </p:nvSpPr>
        <p:spPr>
          <a:xfrm>
            <a:off x="3657600" y="6217920"/>
            <a:ext cx="1905000" cy="304800"/>
          </a:xfrm>
          <a:noFill/>
        </p:spPr>
        <p:txBody>
          <a:bodyPr/>
          <a:lstStyle/>
          <a:p>
            <a:pPr algn="ctr"/>
            <a:r>
              <a:rPr lang="en-US" dirty="0" smtClean="0"/>
              <a:t>Slide </a:t>
            </a:r>
            <a:fld id="{9D3925D2-9C7C-4532-AD9E-6B2C86D8AFD6}" type="slidenum">
              <a:rPr lang="en-US" smtClean="0"/>
              <a:pPr algn="ctr"/>
              <a:t>25</a:t>
            </a:fld>
            <a:endParaRPr lang="en-US" dirty="0" smtClean="0"/>
          </a:p>
        </p:txBody>
      </p:sp>
      <p:graphicFrame>
        <p:nvGraphicFramePr>
          <p:cNvPr id="7" name="Content Placeholder 3"/>
          <p:cNvGraphicFramePr>
            <a:graphicFrameLocks noGrp="1"/>
          </p:cNvGraphicFramePr>
          <p:nvPr>
            <p:ph idx="1"/>
          </p:nvPr>
        </p:nvGraphicFramePr>
        <p:xfrm>
          <a:off x="762000" y="1905000"/>
          <a:ext cx="7467600" cy="39084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399032"/>
          </a:xfrm>
        </p:spPr>
        <p:txBody>
          <a:bodyPr/>
          <a:lstStyle/>
          <a:p>
            <a:r>
              <a:rPr lang="en-US" dirty="0" smtClean="0"/>
              <a:t>Followed by “Dark Ages”</a:t>
            </a:r>
          </a:p>
        </p:txBody>
      </p:sp>
      <p:sp>
        <p:nvSpPr>
          <p:cNvPr id="25603" name="Content Placeholder 2"/>
          <p:cNvSpPr>
            <a:spLocks noGrp="1"/>
          </p:cNvSpPr>
          <p:nvPr>
            <p:ph idx="1"/>
          </p:nvPr>
        </p:nvSpPr>
        <p:spPr>
          <a:xfrm>
            <a:off x="457200" y="1447800"/>
            <a:ext cx="8229600" cy="2003392"/>
          </a:xfrm>
        </p:spPr>
        <p:txBody>
          <a:bodyPr>
            <a:noAutofit/>
          </a:bodyPr>
          <a:lstStyle/>
          <a:p>
            <a:r>
              <a:rPr lang="en-US" sz="2400" dirty="0" smtClean="0"/>
              <a:t>1980’s and 1990’s were extremely tough for the industry</a:t>
            </a:r>
          </a:p>
          <a:p>
            <a:endParaRPr lang="en-US" sz="2400" dirty="0" smtClean="0"/>
          </a:p>
          <a:p>
            <a:r>
              <a:rPr lang="en-US" sz="2400" dirty="0" smtClean="0"/>
              <a:t>Capacity surpluses were present both worldwide and in the US, leading to very low utilization rates</a:t>
            </a:r>
          </a:p>
          <a:p>
            <a:endParaRPr lang="en-US" dirty="0" smtClean="0"/>
          </a:p>
          <a:p>
            <a:pPr lvl="1"/>
            <a:endParaRPr lang="en-US" dirty="0" smtClean="0"/>
          </a:p>
        </p:txBody>
      </p:sp>
      <p:sp>
        <p:nvSpPr>
          <p:cNvPr id="25604"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CCBDB14C-F562-4F3D-BE65-DF1DB6D3E446}" type="slidenum">
              <a:rPr lang="en-US" smtClean="0"/>
              <a:pPr/>
              <a:t>26</a:t>
            </a:fld>
            <a:endParaRPr lang="en-US" dirty="0" smtClean="0"/>
          </a:p>
        </p:txBody>
      </p:sp>
      <p:sp>
        <p:nvSpPr>
          <p:cNvPr id="6" name="TextBox 5"/>
          <p:cNvSpPr txBox="1"/>
          <p:nvPr/>
        </p:nvSpPr>
        <p:spPr>
          <a:xfrm>
            <a:off x="457200" y="3276601"/>
            <a:ext cx="8458200" cy="3194721"/>
          </a:xfrm>
          <a:prstGeom prst="rect">
            <a:avLst/>
          </a:prstGeom>
          <a:noFill/>
        </p:spPr>
        <p:txBody>
          <a:bodyPr wrap="square" rtlCol="0">
            <a:spAutoFit/>
          </a:bodyPr>
          <a:lstStyle/>
          <a:p>
            <a:pPr marL="448056" lvl="0" indent="-384048">
              <a:spcBef>
                <a:spcPct val="20000"/>
              </a:spcBef>
              <a:buClr>
                <a:srgbClr val="D16349"/>
              </a:buClr>
              <a:buSzPct val="80000"/>
              <a:buFont typeface="Wingdings 2"/>
              <a:buChar char=""/>
            </a:pPr>
            <a:r>
              <a:rPr lang="en-US" sz="2400" dirty="0" smtClean="0">
                <a:solidFill>
                  <a:prstClr val="white"/>
                </a:solidFill>
                <a:latin typeface="Arial" pitchFamily="34" charset="0"/>
                <a:cs typeface="Arial" pitchFamily="34" charset="0"/>
              </a:rPr>
              <a:t>Spurred by low prices, demand resumed, but external events postponed the return to profitability</a:t>
            </a:r>
          </a:p>
          <a:p>
            <a:pPr marL="905256" lvl="1" indent="-384048">
              <a:spcBef>
                <a:spcPct val="20000"/>
              </a:spcBef>
              <a:buClr>
                <a:srgbClr val="D16349"/>
              </a:buClr>
              <a:buSzPct val="80000"/>
              <a:buFont typeface="Wingdings" pitchFamily="2" charset="2"/>
              <a:buChar char="Ø"/>
            </a:pPr>
            <a:r>
              <a:rPr lang="en-US" sz="2400" dirty="0" smtClean="0">
                <a:solidFill>
                  <a:prstClr val="white"/>
                </a:solidFill>
                <a:latin typeface="Arial" pitchFamily="34" charset="0"/>
                <a:cs typeface="Arial" pitchFamily="34" charset="0"/>
              </a:rPr>
              <a:t>US gasoline and distillate demand finally surpassed 1978 levels in the mid-1990’s</a:t>
            </a:r>
          </a:p>
          <a:p>
            <a:pPr marL="905256" lvl="1" indent="-384048">
              <a:spcBef>
                <a:spcPct val="20000"/>
              </a:spcBef>
              <a:buClr>
                <a:srgbClr val="D16349"/>
              </a:buClr>
              <a:buSzPct val="80000"/>
              <a:buFont typeface="Wingdings" pitchFamily="2" charset="2"/>
              <a:buChar char="Ø"/>
            </a:pPr>
            <a:r>
              <a:rPr lang="en-US" sz="2400" dirty="0" smtClean="0">
                <a:solidFill>
                  <a:prstClr val="white"/>
                </a:solidFill>
                <a:latin typeface="Arial" pitchFamily="34" charset="0"/>
                <a:cs typeface="Arial" pitchFamily="34" charset="0"/>
              </a:rPr>
              <a:t>The Asian banking crisis of 1999 and the 9/11 recession delayed the “Golden Age”</a:t>
            </a:r>
            <a:endParaRPr lang="en-US" sz="2400" dirty="0" smtClean="0"/>
          </a:p>
          <a:p>
            <a:pPr lvl="1"/>
            <a:endParaRPr lang="en-US" sz="2400" dirty="0" smtClean="0"/>
          </a:p>
          <a:p>
            <a:pPr lvl="1"/>
            <a:endParaRPr lang="en-US" sz="2400" dirty="0" smtClean="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US Gulf Coast Refining Margins</a:t>
            </a:r>
          </a:p>
        </p:txBody>
      </p:sp>
      <p:sp>
        <p:nvSpPr>
          <p:cNvPr id="29699"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B2A6ACA1-9B29-42C8-8482-A3F315A9D6F2}" type="slidenum">
              <a:rPr lang="en-US" smtClean="0"/>
              <a:pPr algn="ctr"/>
              <a:t>27</a:t>
            </a:fld>
            <a:endParaRPr lang="en-US" dirty="0" smtClean="0"/>
          </a:p>
        </p:txBody>
      </p:sp>
      <p:graphicFrame>
        <p:nvGraphicFramePr>
          <p:cNvPr id="5" name="Chart 4"/>
          <p:cNvGraphicFramePr/>
          <p:nvPr/>
        </p:nvGraphicFramePr>
        <p:xfrm>
          <a:off x="1473200" y="1473200"/>
          <a:ext cx="6235700" cy="4292600"/>
        </p:xfrm>
        <a:graphic>
          <a:graphicData uri="http://schemas.openxmlformats.org/drawingml/2006/chart">
            <c:chart xmlns:c="http://schemas.openxmlformats.org/drawingml/2006/chart" xmlns:r="http://schemas.openxmlformats.org/officeDocument/2006/relationships" r:id="rId3"/>
          </a:graphicData>
        </a:graphic>
      </p:graphicFrame>
      <p:sp>
        <p:nvSpPr>
          <p:cNvPr id="29701" name="TextBox 5"/>
          <p:cNvSpPr txBox="1">
            <a:spLocks noChangeArrowheads="1"/>
          </p:cNvSpPr>
          <p:nvPr/>
        </p:nvSpPr>
        <p:spPr bwMode="auto">
          <a:xfrm>
            <a:off x="6438900" y="1701800"/>
            <a:ext cx="1032655" cy="261610"/>
          </a:xfrm>
          <a:prstGeom prst="rect">
            <a:avLst/>
          </a:prstGeom>
          <a:noFill/>
          <a:ln w="9525">
            <a:noFill/>
            <a:miter lim="800000"/>
            <a:headEnd/>
            <a:tailEnd/>
          </a:ln>
        </p:spPr>
        <p:txBody>
          <a:bodyPr wrap="none">
            <a:spAutoFit/>
          </a:bodyPr>
          <a:lstStyle/>
          <a:p>
            <a:r>
              <a:rPr lang="en-US" sz="1100" dirty="0">
                <a:solidFill>
                  <a:schemeClr val="tx1">
                    <a:lumMod val="85000"/>
                  </a:schemeClr>
                </a:solidFill>
              </a:rPr>
              <a:t>Golden Age</a:t>
            </a:r>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 </a:t>
            </a:r>
          </a:p>
        </p:txBody>
      </p:sp>
      <p:sp>
        <p:nvSpPr>
          <p:cNvPr id="30723" name="Content Placeholder 2"/>
          <p:cNvSpPr>
            <a:spLocks noGrp="1"/>
          </p:cNvSpPr>
          <p:nvPr>
            <p:ph idx="1"/>
          </p:nvPr>
        </p:nvSpPr>
        <p:spPr>
          <a:xfrm>
            <a:off x="381000" y="838200"/>
            <a:ext cx="8229600" cy="4572000"/>
          </a:xfrm>
        </p:spPr>
        <p:txBody>
          <a:bodyPr/>
          <a:lstStyle/>
          <a:p>
            <a:pPr algn="ctr">
              <a:buFont typeface="Wingdings" pitchFamily="2" charset="2"/>
              <a:buNone/>
            </a:pPr>
            <a:endParaRPr lang="en-US" sz="4400" dirty="0" smtClean="0"/>
          </a:p>
          <a:p>
            <a:pPr algn="ctr">
              <a:buFont typeface="Wingdings" pitchFamily="2" charset="2"/>
              <a:buNone/>
            </a:pPr>
            <a:endParaRPr lang="en-US" sz="4400" dirty="0" smtClean="0"/>
          </a:p>
          <a:p>
            <a:pPr algn="ctr">
              <a:buFont typeface="Wingdings" pitchFamily="2" charset="2"/>
              <a:buNone/>
            </a:pPr>
            <a:r>
              <a:rPr lang="en-US" sz="4400" dirty="0" smtClean="0">
                <a:solidFill>
                  <a:schemeClr val="tx1"/>
                </a:solidFill>
              </a:rPr>
              <a:t>Some Reasons For Optimism</a:t>
            </a:r>
          </a:p>
        </p:txBody>
      </p:sp>
      <p:sp>
        <p:nvSpPr>
          <p:cNvPr id="30724" name="Slide Number Placeholder 3"/>
          <p:cNvSpPr>
            <a:spLocks noGrp="1"/>
          </p:cNvSpPr>
          <p:nvPr>
            <p:ph type="sldNum" sz="quarter" idx="4294967295"/>
          </p:nvPr>
        </p:nvSpPr>
        <p:spPr>
          <a:xfrm>
            <a:off x="3657600" y="6172200"/>
            <a:ext cx="1905000" cy="304800"/>
          </a:xfrm>
          <a:noFill/>
        </p:spPr>
        <p:txBody>
          <a:bodyPr/>
          <a:lstStyle/>
          <a:p>
            <a:pPr algn="ctr"/>
            <a:r>
              <a:rPr lang="en-US" sz="1050" dirty="0" smtClean="0">
                <a:latin typeface="Arial" pitchFamily="34" charset="0"/>
                <a:cs typeface="Arial" pitchFamily="34" charset="0"/>
              </a:rPr>
              <a:t>Slide </a:t>
            </a:r>
            <a:fld id="{7A1CD093-24CC-4757-AF2B-63454F87BECF}" type="slidenum">
              <a:rPr lang="en-US" sz="1050" smtClean="0">
                <a:latin typeface="Arial" pitchFamily="34" charset="0"/>
                <a:cs typeface="Arial" pitchFamily="34" charset="0"/>
              </a:rPr>
              <a:pPr algn="ctr"/>
              <a:t>28</a:t>
            </a:fld>
            <a:endParaRPr lang="en-US" sz="1050" dirty="0" smtClean="0">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 </a:t>
            </a:r>
            <a:br>
              <a:rPr lang="en-US" smtClean="0"/>
            </a:br>
            <a:endParaRPr lang="en-US" smtClean="0"/>
          </a:p>
        </p:txBody>
      </p:sp>
      <p:sp>
        <p:nvSpPr>
          <p:cNvPr id="31747" name="Content Placeholder 2"/>
          <p:cNvSpPr>
            <a:spLocks noGrp="1"/>
          </p:cNvSpPr>
          <p:nvPr>
            <p:ph idx="1"/>
          </p:nvPr>
        </p:nvSpPr>
        <p:spPr>
          <a:xfrm>
            <a:off x="457200" y="1524000"/>
            <a:ext cx="8229600" cy="4517992"/>
          </a:xfrm>
        </p:spPr>
        <p:txBody>
          <a:bodyPr/>
          <a:lstStyle/>
          <a:p>
            <a:r>
              <a:rPr lang="en-US" sz="2800" dirty="0" smtClean="0"/>
              <a:t>US industry structural changes</a:t>
            </a:r>
          </a:p>
          <a:p>
            <a:endParaRPr lang="en-US" sz="2800" dirty="0" smtClean="0"/>
          </a:p>
          <a:p>
            <a:r>
              <a:rPr lang="en-US" sz="2800" dirty="0" smtClean="0"/>
              <a:t>Regulatory impacts perhaps not as bad as feared</a:t>
            </a:r>
          </a:p>
          <a:p>
            <a:endParaRPr lang="en-US" sz="2800" dirty="0" smtClean="0"/>
          </a:p>
          <a:p>
            <a:r>
              <a:rPr lang="en-US" sz="2800" dirty="0" smtClean="0"/>
              <a:t>Fast growth in emerging markets</a:t>
            </a:r>
          </a:p>
          <a:p>
            <a:endParaRPr lang="en-US" sz="2800" dirty="0" smtClean="0"/>
          </a:p>
          <a:p>
            <a:r>
              <a:rPr lang="en-US" sz="2800" dirty="0" smtClean="0"/>
              <a:t>Reduction in Surplus Capacity</a:t>
            </a:r>
          </a:p>
          <a:p>
            <a:endParaRPr lang="en-US" sz="2800" dirty="0" smtClean="0"/>
          </a:p>
          <a:p>
            <a:pPr>
              <a:buFont typeface="Wingdings" pitchFamily="2" charset="2"/>
              <a:buNone/>
            </a:pPr>
            <a:endParaRPr lang="en-US" sz="2800" dirty="0" smtClean="0"/>
          </a:p>
          <a:p>
            <a:endParaRPr lang="en-US" sz="2400" dirty="0" smtClean="0"/>
          </a:p>
          <a:p>
            <a:endParaRPr lang="en-US" sz="2400" dirty="0" smtClean="0"/>
          </a:p>
          <a:p>
            <a:endParaRPr lang="en-US" sz="2400" dirty="0" smtClean="0"/>
          </a:p>
          <a:p>
            <a:endParaRPr lang="en-US" sz="2400" dirty="0" smtClean="0"/>
          </a:p>
        </p:txBody>
      </p:sp>
      <p:sp>
        <p:nvSpPr>
          <p:cNvPr id="31748"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2AB2E446-1FBF-4F59-A333-BE1105E02A4B}" type="slidenum">
              <a:rPr lang="en-US" smtClean="0"/>
              <a:pPr algn="ctr"/>
              <a:t>29</a:t>
            </a:fld>
            <a:endParaRPr lang="en-US" dirty="0" smtClean="0"/>
          </a:p>
        </p:txBody>
      </p:sp>
      <p:sp>
        <p:nvSpPr>
          <p:cNvPr id="5" name="Title 1"/>
          <p:cNvSpPr txBox="1">
            <a:spLocks/>
          </p:cNvSpPr>
          <p:nvPr/>
        </p:nvSpPr>
        <p:spPr>
          <a:xfrm>
            <a:off x="0" y="0"/>
            <a:ext cx="9144000" cy="1399032"/>
          </a:xfrm>
          <a:prstGeom prst="rect">
            <a:avLst/>
          </a:prstGeom>
        </p:spPr>
        <p:txBody>
          <a:bodyPr vert="horz" anchor="ctr">
            <a:normAutofit/>
          </a:bodyPr>
          <a:lstStyle/>
          <a:p>
            <a:pPr marL="484188" marR="0" lvl="0" indent="-484188" algn="ctr"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uLnTx/>
                <a:uFillTx/>
                <a:latin typeface="Arial" pitchFamily="34" charset="0"/>
                <a:ea typeface="+mj-ea"/>
                <a:cs typeface="Arial" pitchFamily="34" charset="0"/>
              </a:rPr>
              <a:t>Reasons For Optimism</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12850" y="285750"/>
            <a:ext cx="7391400" cy="952500"/>
          </a:xfrm>
        </p:spPr>
        <p:txBody>
          <a:bodyPr/>
          <a:lstStyle/>
          <a:p>
            <a:r>
              <a:rPr lang="en-US" smtClean="0"/>
              <a:t>Tonight’s Agenda</a:t>
            </a:r>
            <a:endParaRPr lang="en-US" sz="2000" smtClean="0"/>
          </a:p>
        </p:txBody>
      </p:sp>
      <p:sp>
        <p:nvSpPr>
          <p:cNvPr id="7171" name="Rectangle 3"/>
          <p:cNvSpPr>
            <a:spLocks noGrp="1" noChangeArrowheads="1"/>
          </p:cNvSpPr>
          <p:nvPr>
            <p:ph idx="1"/>
          </p:nvPr>
        </p:nvSpPr>
        <p:spPr>
          <a:xfrm>
            <a:off x="1066800" y="1828800"/>
            <a:ext cx="7727950" cy="4114800"/>
          </a:xfrm>
        </p:spPr>
        <p:txBody>
          <a:bodyPr/>
          <a:lstStyle/>
          <a:p>
            <a:pPr algn="just"/>
            <a:r>
              <a:rPr lang="en-US" sz="2800" dirty="0" smtClean="0">
                <a:cs typeface="Arial" charset="0"/>
              </a:rPr>
              <a:t>Current Environment – Doom and Gloom</a:t>
            </a:r>
          </a:p>
          <a:p>
            <a:pPr algn="just"/>
            <a:endParaRPr lang="en-US" sz="2800" dirty="0" smtClean="0">
              <a:cs typeface="Arial" charset="0"/>
            </a:endParaRPr>
          </a:p>
          <a:p>
            <a:pPr algn="just"/>
            <a:r>
              <a:rPr lang="en-US" sz="2800" dirty="0" smtClean="0">
                <a:cs typeface="Arial" charset="0"/>
              </a:rPr>
              <a:t>Backward Look – Have We Been Here Before?</a:t>
            </a:r>
          </a:p>
          <a:p>
            <a:pPr algn="just">
              <a:buFont typeface="Wingdings" pitchFamily="2" charset="2"/>
              <a:buNone/>
            </a:pPr>
            <a:endParaRPr lang="en-US" sz="2800" dirty="0" smtClean="0">
              <a:cs typeface="Arial" charset="0"/>
            </a:endParaRPr>
          </a:p>
          <a:p>
            <a:pPr algn="just"/>
            <a:r>
              <a:rPr lang="en-US" sz="2800" dirty="0" smtClean="0">
                <a:cs typeface="Arial" charset="0"/>
              </a:rPr>
              <a:t>Some Reasons for Optimism</a:t>
            </a:r>
          </a:p>
          <a:p>
            <a:pPr algn="just"/>
            <a:endParaRPr lang="en-US" sz="2800" dirty="0" smtClean="0">
              <a:cs typeface="Arial" charset="0"/>
            </a:endParaRPr>
          </a:p>
          <a:p>
            <a:pPr algn="just"/>
            <a:r>
              <a:rPr lang="en-US" sz="2800" dirty="0" smtClean="0">
                <a:cs typeface="Arial" charset="0"/>
              </a:rPr>
              <a:t>Forecasting the Future (?)</a:t>
            </a:r>
          </a:p>
          <a:p>
            <a:pPr lvl="1" algn="just">
              <a:buFont typeface="Times New Roman" pitchFamily="18" charset="0"/>
              <a:buNone/>
            </a:pPr>
            <a:endParaRPr lang="en-US" dirty="0" smtClean="0">
              <a:cs typeface="Arial" charset="0"/>
            </a:endParaRPr>
          </a:p>
          <a:p>
            <a:pPr algn="just"/>
            <a:endParaRPr lang="en-US" dirty="0" smtClean="0">
              <a:cs typeface="Arial" charset="0"/>
            </a:endParaRPr>
          </a:p>
          <a:p>
            <a:pPr algn="just"/>
            <a:endParaRPr lang="en-US" dirty="0" smtClean="0">
              <a:cs typeface="Arial" charset="0"/>
            </a:endParaRPr>
          </a:p>
          <a:p>
            <a:pPr>
              <a:buClr>
                <a:srgbClr val="FFFF00"/>
              </a:buClr>
            </a:pPr>
            <a:endParaRPr lang="es-CO" sz="2400" dirty="0" smtClean="0"/>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pPr>
            <a:endParaRPr lang="es-CO" sz="2400" dirty="0" smtClean="0"/>
          </a:p>
          <a:p>
            <a:pPr>
              <a:buClr>
                <a:srgbClr val="FFFF00"/>
              </a:buClr>
            </a:pPr>
            <a:endParaRPr lang="es-CO" sz="2400" dirty="0" smtClean="0"/>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pPr>
            <a:endParaRPr lang="es-CO" sz="2400" dirty="0" smtClean="0"/>
          </a:p>
          <a:p>
            <a:pPr>
              <a:buClr>
                <a:srgbClr val="FFFF00"/>
              </a:buClr>
            </a:pPr>
            <a:endParaRPr lang="es-CO" sz="2400" dirty="0" smtClean="0"/>
          </a:p>
        </p:txBody>
      </p:sp>
      <p:sp>
        <p:nvSpPr>
          <p:cNvPr id="7172"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latin typeface="Arial" pitchFamily="34" charset="0"/>
                <a:cs typeface="Arial" pitchFamily="34" charset="0"/>
              </a:rPr>
              <a:t> </a:t>
            </a:r>
            <a:fld id="{88137512-CCB5-4778-9186-7C4AB5557FCA}" type="slidenum">
              <a:rPr lang="en-US" smtClean="0">
                <a:latin typeface="Arial" pitchFamily="34" charset="0"/>
                <a:cs typeface="Arial" pitchFamily="34" charset="0"/>
              </a:rPr>
              <a:pPr algn="ctr"/>
              <a:t>3</a:t>
            </a:fld>
            <a:endParaRPr lang="en-US" dirty="0" smtClean="0">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US Industry Structural Changes – Independents Rule</a:t>
            </a:r>
          </a:p>
        </p:txBody>
      </p:sp>
      <p:sp>
        <p:nvSpPr>
          <p:cNvPr id="32771" name="Content Placeholder 2"/>
          <p:cNvSpPr>
            <a:spLocks noGrp="1"/>
          </p:cNvSpPr>
          <p:nvPr>
            <p:ph idx="1"/>
          </p:nvPr>
        </p:nvSpPr>
        <p:spPr/>
        <p:txBody>
          <a:bodyPr/>
          <a:lstStyle/>
          <a:p>
            <a:r>
              <a:rPr lang="en-US" sz="2200" dirty="0" smtClean="0"/>
              <a:t>Rise of Independents changed refining dynamics</a:t>
            </a:r>
          </a:p>
          <a:p>
            <a:pPr lvl="1"/>
            <a:r>
              <a:rPr lang="en-US" sz="2200" dirty="0" smtClean="0"/>
              <a:t>Independents share of US refining has grown to 46% (from 35% in 1994)</a:t>
            </a:r>
          </a:p>
          <a:p>
            <a:pPr lvl="1"/>
            <a:r>
              <a:rPr lang="en-US" sz="2200" dirty="0" smtClean="0"/>
              <a:t>Refining has become a profit center rather than a cost center </a:t>
            </a:r>
          </a:p>
          <a:p>
            <a:pPr lvl="1"/>
            <a:endParaRPr lang="en-US" sz="2200" dirty="0" smtClean="0"/>
          </a:p>
          <a:p>
            <a:r>
              <a:rPr lang="en-US" sz="2200" dirty="0" smtClean="0">
                <a:cs typeface="Arial" charset="0"/>
              </a:rPr>
              <a:t>Consolidation has also taken place</a:t>
            </a:r>
          </a:p>
          <a:p>
            <a:pPr lvl="1"/>
            <a:r>
              <a:rPr lang="en-US" sz="2200" dirty="0" smtClean="0">
                <a:cs typeface="Arial" charset="0"/>
              </a:rPr>
              <a:t>Share of top 10 companies have grown from 52%  to 77% since 1994.</a:t>
            </a:r>
          </a:p>
          <a:p>
            <a:endParaRPr lang="en-US" dirty="0" smtClean="0">
              <a:cs typeface="Arial" charset="0"/>
            </a:endParaRPr>
          </a:p>
          <a:p>
            <a:pPr>
              <a:buFont typeface="Wingdings" pitchFamily="2" charset="2"/>
              <a:buNone/>
            </a:pPr>
            <a:endParaRPr lang="en-US" dirty="0" smtClean="0">
              <a:cs typeface="Arial" charset="0"/>
            </a:endParaRPr>
          </a:p>
          <a:p>
            <a:endParaRPr lang="en-US" dirty="0" smtClean="0"/>
          </a:p>
          <a:p>
            <a:pPr lvl="1"/>
            <a:endParaRPr lang="en-US" dirty="0" smtClean="0"/>
          </a:p>
          <a:p>
            <a:pPr lvl="1"/>
            <a:endParaRPr lang="en-US" dirty="0" smtClean="0"/>
          </a:p>
          <a:p>
            <a:pPr lvl="2"/>
            <a:endParaRPr lang="en-US" dirty="0" smtClean="0"/>
          </a:p>
          <a:p>
            <a:endParaRPr lang="en-US" dirty="0" smtClean="0"/>
          </a:p>
        </p:txBody>
      </p:sp>
      <p:sp>
        <p:nvSpPr>
          <p:cNvPr id="32772"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A56A6CBC-69B4-4EDE-9D99-415BE9278FC0}" type="slidenum">
              <a:rPr lang="en-US" smtClean="0"/>
              <a:pPr algn="ctr"/>
              <a:t>30</a:t>
            </a:fld>
            <a:endParaRPr lang="en-US" dirty="0" smtClean="0"/>
          </a:p>
        </p:txBody>
      </p:sp>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Top 10 Refiners – Current vs. 1994</a:t>
            </a:r>
          </a:p>
        </p:txBody>
      </p:sp>
      <p:graphicFrame>
        <p:nvGraphicFramePr>
          <p:cNvPr id="7" name="Content Placeholder 6"/>
          <p:cNvGraphicFramePr>
            <a:graphicFrameLocks noGrp="1"/>
          </p:cNvGraphicFramePr>
          <p:nvPr>
            <p:ph idx="1"/>
          </p:nvPr>
        </p:nvGraphicFramePr>
        <p:xfrm>
          <a:off x="1143000" y="1524000"/>
          <a:ext cx="6553200" cy="4336346"/>
        </p:xfrm>
        <a:graphic>
          <a:graphicData uri="http://schemas.openxmlformats.org/drawingml/2006/table">
            <a:tbl>
              <a:tblPr firstRow="1" bandRow="1">
                <a:tableStyleId>{3C2FFA5D-87B4-456A-9821-1D502468CF0F}</a:tableStyleId>
              </a:tblPr>
              <a:tblGrid>
                <a:gridCol w="1502336"/>
                <a:gridCol w="1469464"/>
                <a:gridCol w="228600"/>
                <a:gridCol w="2042160"/>
                <a:gridCol w="1310640"/>
              </a:tblGrid>
              <a:tr h="715230">
                <a:tc>
                  <a:txBody>
                    <a:bodyPr/>
                    <a:lstStyle/>
                    <a:p>
                      <a:pPr marL="0" algn="l" defTabSz="914400" rtl="0" eaLnBrk="1" latinLnBrk="0" hangingPunct="1"/>
                      <a:r>
                        <a:rPr lang="en-US" sz="1400" kern="1200" dirty="0" smtClean="0"/>
                        <a:t>Refiners </a:t>
                      </a:r>
                      <a:endParaRPr lang="en-US" sz="1400" b="1" kern="1200" dirty="0" smtClean="0">
                        <a:solidFill>
                          <a:schemeClr val="lt1"/>
                        </a:solidFill>
                        <a:latin typeface="+mn-lt"/>
                        <a:ea typeface="+mn-ea"/>
                        <a:cs typeface="+mn-cs"/>
                      </a:endParaRPr>
                    </a:p>
                  </a:txBody>
                  <a:tcPr anchor="b"/>
                </a:tc>
                <a:tc>
                  <a:txBody>
                    <a:bodyPr/>
                    <a:lstStyle/>
                    <a:p>
                      <a:pPr algn="r"/>
                      <a:r>
                        <a:rPr lang="en-US" sz="1400" dirty="0" smtClean="0"/>
                        <a:t>2010</a:t>
                      </a:r>
                    </a:p>
                    <a:p>
                      <a:pPr algn="r"/>
                      <a:r>
                        <a:rPr lang="en-US" sz="1400" dirty="0" smtClean="0"/>
                        <a:t>Capacity (KBPD)</a:t>
                      </a:r>
                      <a:endParaRPr lang="en-US" sz="1400" dirty="0">
                        <a:solidFill>
                          <a:schemeClr val="bg2"/>
                        </a:solidFill>
                      </a:endParaRPr>
                    </a:p>
                  </a:txBody>
                  <a:tcPr/>
                </a:tc>
                <a:tc>
                  <a:txBody>
                    <a:bodyPr/>
                    <a:lstStyle/>
                    <a:p>
                      <a:endParaRPr lang="en-US" sz="1400" dirty="0">
                        <a:solidFill>
                          <a:schemeClr val="bg2"/>
                        </a:solidFill>
                      </a:endParaRPr>
                    </a:p>
                  </a:txBody>
                  <a:tcPr/>
                </a:tc>
                <a:tc>
                  <a:txBody>
                    <a:bodyPr/>
                    <a:lstStyle/>
                    <a:p>
                      <a:pPr marL="0" algn="l" defTabSz="914400" rtl="0" eaLnBrk="1" latinLnBrk="0" hangingPunct="1"/>
                      <a:r>
                        <a:rPr lang="en-US" sz="1400" kern="1200" dirty="0" smtClean="0"/>
                        <a:t>Refiners </a:t>
                      </a:r>
                      <a:endParaRPr lang="en-US" sz="1400" b="1" kern="1200" dirty="0" smtClean="0">
                        <a:solidFill>
                          <a:schemeClr val="lt1"/>
                        </a:solidFill>
                        <a:latin typeface="+mn-lt"/>
                        <a:ea typeface="+mn-ea"/>
                        <a:cs typeface="+mn-cs"/>
                      </a:endParaRPr>
                    </a:p>
                  </a:txBody>
                  <a:tcPr anchor="b"/>
                </a:tc>
                <a:tc>
                  <a:txBody>
                    <a:bodyPr/>
                    <a:lstStyle/>
                    <a:p>
                      <a:pPr algn="r"/>
                      <a:r>
                        <a:rPr lang="en-US" sz="1400" dirty="0" smtClean="0"/>
                        <a:t>1994</a:t>
                      </a:r>
                    </a:p>
                    <a:p>
                      <a:pPr algn="r"/>
                      <a:r>
                        <a:rPr lang="en-US" sz="1400" dirty="0" smtClean="0"/>
                        <a:t>Capacity (KBPD)</a:t>
                      </a:r>
                      <a:endParaRPr lang="en-US" sz="1400" dirty="0">
                        <a:solidFill>
                          <a:schemeClr val="bg2"/>
                        </a:solidFill>
                      </a:endParaRPr>
                    </a:p>
                  </a:txBody>
                  <a:tcPr/>
                </a:tc>
              </a:tr>
              <a:tr h="347979">
                <a:tc>
                  <a:txBody>
                    <a:bodyPr/>
                    <a:lstStyle/>
                    <a:p>
                      <a:r>
                        <a:rPr lang="en-US" sz="1400" kern="1200" dirty="0" smtClean="0"/>
                        <a:t>ConocoPhillips</a:t>
                      </a:r>
                      <a:endParaRPr lang="en-US" sz="1400" kern="1200" dirty="0" smtClean="0">
                        <a:solidFill>
                          <a:schemeClr val="bg2"/>
                        </a:solidFill>
                        <a:latin typeface="+mn-lt"/>
                        <a:ea typeface="+mn-ea"/>
                        <a:cs typeface="+mn-cs"/>
                      </a:endParaRPr>
                    </a:p>
                  </a:txBody>
                  <a:tcPr/>
                </a:tc>
                <a:tc>
                  <a:txBody>
                    <a:bodyPr/>
                    <a:lstStyle/>
                    <a:p>
                      <a:pPr algn="r"/>
                      <a:r>
                        <a:rPr lang="en-US" sz="1400" dirty="0" smtClean="0"/>
                        <a:t>2,226</a:t>
                      </a:r>
                      <a:endParaRPr lang="en-US" sz="1400" dirty="0">
                        <a:solidFill>
                          <a:schemeClr val="bg2"/>
                        </a:solidFill>
                      </a:endParaRPr>
                    </a:p>
                  </a:txBody>
                  <a:tcPr/>
                </a:tc>
                <a:tc>
                  <a:txBody>
                    <a:bodyPr/>
                    <a:lstStyle/>
                    <a:p>
                      <a:endParaRPr lang="en-US" sz="1400" dirty="0">
                        <a:solidFill>
                          <a:schemeClr val="bg2"/>
                        </a:solidFill>
                      </a:endParaRPr>
                    </a:p>
                  </a:txBody>
                  <a:tcPr/>
                </a:tc>
                <a:tc>
                  <a:txBody>
                    <a:bodyPr/>
                    <a:lstStyle/>
                    <a:p>
                      <a:r>
                        <a:rPr lang="en-US" sz="1400" dirty="0" smtClean="0"/>
                        <a:t>Chevron</a:t>
                      </a:r>
                      <a:endParaRPr lang="en-US" sz="1400" dirty="0">
                        <a:solidFill>
                          <a:schemeClr val="bg2"/>
                        </a:solidFill>
                      </a:endParaRPr>
                    </a:p>
                  </a:txBody>
                  <a:tcPr/>
                </a:tc>
                <a:tc>
                  <a:txBody>
                    <a:bodyPr/>
                    <a:lstStyle/>
                    <a:p>
                      <a:pPr algn="r"/>
                      <a:r>
                        <a:rPr lang="en-US" sz="1400" dirty="0" smtClean="0"/>
                        <a:t>1,373</a:t>
                      </a:r>
                      <a:endParaRPr lang="en-US" sz="1400" dirty="0">
                        <a:solidFill>
                          <a:schemeClr val="bg2"/>
                        </a:solidFill>
                      </a:endParaRPr>
                    </a:p>
                  </a:txBody>
                  <a:tcPr/>
                </a:tc>
              </a:tr>
              <a:tr h="310784">
                <a:tc>
                  <a:txBody>
                    <a:bodyPr/>
                    <a:lstStyle/>
                    <a:p>
                      <a:r>
                        <a:rPr lang="en-US" sz="1400" dirty="0" smtClean="0"/>
                        <a:t>Valero</a:t>
                      </a:r>
                      <a:endParaRPr lang="en-US" sz="1400" b="1" dirty="0" smtClean="0">
                        <a:solidFill>
                          <a:srgbClr val="080808"/>
                        </a:solidFill>
                      </a:endParaRPr>
                    </a:p>
                  </a:txBody>
                  <a:tcPr/>
                </a:tc>
                <a:tc>
                  <a:txBody>
                    <a:bodyPr/>
                    <a:lstStyle/>
                    <a:p>
                      <a:pPr algn="r"/>
                      <a:r>
                        <a:rPr lang="en-US" sz="1400" dirty="0" smtClean="0"/>
                        <a:t>2,210</a:t>
                      </a:r>
                      <a:endParaRPr lang="en-US" sz="1400" dirty="0">
                        <a:solidFill>
                          <a:schemeClr val="bg2"/>
                        </a:solidFill>
                      </a:endParaRPr>
                    </a:p>
                  </a:txBody>
                  <a:tcPr/>
                </a:tc>
                <a:tc>
                  <a:txBody>
                    <a:bodyPr/>
                    <a:lstStyle/>
                    <a:p>
                      <a:endParaRPr lang="en-US" sz="1400" dirty="0">
                        <a:solidFill>
                          <a:schemeClr val="bg2"/>
                        </a:solidFill>
                      </a:endParaRPr>
                    </a:p>
                  </a:txBody>
                  <a:tcPr/>
                </a:tc>
                <a:tc>
                  <a:txBody>
                    <a:bodyPr/>
                    <a:lstStyle/>
                    <a:p>
                      <a:r>
                        <a:rPr lang="en-US" sz="1400" dirty="0" smtClean="0"/>
                        <a:t>Exxon</a:t>
                      </a:r>
                      <a:endParaRPr lang="en-US" sz="1400" dirty="0">
                        <a:solidFill>
                          <a:schemeClr val="bg2"/>
                        </a:solidFill>
                      </a:endParaRPr>
                    </a:p>
                  </a:txBody>
                  <a:tcPr/>
                </a:tc>
                <a:tc>
                  <a:txBody>
                    <a:bodyPr/>
                    <a:lstStyle/>
                    <a:p>
                      <a:pPr algn="r"/>
                      <a:r>
                        <a:rPr lang="en-US" sz="1400" dirty="0" smtClean="0"/>
                        <a:t>990</a:t>
                      </a:r>
                      <a:endParaRPr lang="en-US" sz="1400" dirty="0">
                        <a:solidFill>
                          <a:schemeClr val="bg2"/>
                        </a:solidFill>
                      </a:endParaRPr>
                    </a:p>
                  </a:txBody>
                  <a:tcPr/>
                </a:tc>
              </a:tr>
              <a:tr h="310784">
                <a:tc>
                  <a:txBody>
                    <a:bodyPr/>
                    <a:lstStyle/>
                    <a:p>
                      <a:r>
                        <a:rPr lang="en-US" sz="1400" dirty="0" smtClean="0"/>
                        <a:t>ExxonMobil</a:t>
                      </a:r>
                      <a:endParaRPr lang="en-US" sz="1400" dirty="0">
                        <a:solidFill>
                          <a:schemeClr val="bg2"/>
                        </a:solidFill>
                      </a:endParaRPr>
                    </a:p>
                  </a:txBody>
                  <a:tcPr/>
                </a:tc>
                <a:tc>
                  <a:txBody>
                    <a:bodyPr/>
                    <a:lstStyle/>
                    <a:p>
                      <a:pPr algn="r"/>
                      <a:r>
                        <a:rPr lang="en-US" sz="1400" dirty="0" smtClean="0"/>
                        <a:t>2,065</a:t>
                      </a:r>
                      <a:endParaRPr lang="en-US" sz="1400" dirty="0">
                        <a:solidFill>
                          <a:schemeClr val="bg2"/>
                        </a:solidFill>
                      </a:endParaRPr>
                    </a:p>
                  </a:txBody>
                  <a:tcPr/>
                </a:tc>
                <a:tc>
                  <a:txBody>
                    <a:bodyPr/>
                    <a:lstStyle/>
                    <a:p>
                      <a:endParaRPr lang="en-US" sz="1400" dirty="0">
                        <a:solidFill>
                          <a:schemeClr val="bg2"/>
                        </a:solidFill>
                      </a:endParaRPr>
                    </a:p>
                  </a:txBody>
                  <a:tcPr/>
                </a:tc>
                <a:tc>
                  <a:txBody>
                    <a:bodyPr/>
                    <a:lstStyle/>
                    <a:p>
                      <a:r>
                        <a:rPr lang="en-US" sz="1400" dirty="0" smtClean="0"/>
                        <a:t>Amoco</a:t>
                      </a:r>
                      <a:endParaRPr lang="en-US" sz="1400" dirty="0">
                        <a:solidFill>
                          <a:schemeClr val="bg2"/>
                        </a:solidFill>
                      </a:endParaRPr>
                    </a:p>
                  </a:txBody>
                  <a:tcPr/>
                </a:tc>
                <a:tc>
                  <a:txBody>
                    <a:bodyPr/>
                    <a:lstStyle/>
                    <a:p>
                      <a:pPr algn="r"/>
                      <a:r>
                        <a:rPr lang="en-US" sz="1400" dirty="0" smtClean="0"/>
                        <a:t>984</a:t>
                      </a:r>
                      <a:endParaRPr lang="en-US" sz="1400" dirty="0">
                        <a:solidFill>
                          <a:schemeClr val="bg2"/>
                        </a:solidFill>
                      </a:endParaRPr>
                    </a:p>
                  </a:txBody>
                  <a:tcPr/>
                </a:tc>
              </a:tr>
              <a:tr h="310784">
                <a:tc>
                  <a:txBody>
                    <a:bodyPr/>
                    <a:lstStyle/>
                    <a:p>
                      <a:r>
                        <a:rPr lang="en-US" sz="1400" dirty="0" smtClean="0"/>
                        <a:t>BP</a:t>
                      </a:r>
                      <a:endParaRPr lang="en-US" sz="1400" dirty="0">
                        <a:solidFill>
                          <a:schemeClr val="bg2"/>
                        </a:solidFill>
                      </a:endParaRPr>
                    </a:p>
                  </a:txBody>
                  <a:tcPr/>
                </a:tc>
                <a:tc>
                  <a:txBody>
                    <a:bodyPr/>
                    <a:lstStyle/>
                    <a:p>
                      <a:pPr algn="r"/>
                      <a:r>
                        <a:rPr lang="en-US" sz="1400" dirty="0" smtClean="0"/>
                        <a:t>1,478</a:t>
                      </a:r>
                      <a:endParaRPr lang="en-US" sz="1400" dirty="0">
                        <a:solidFill>
                          <a:schemeClr val="bg2"/>
                        </a:solidFill>
                      </a:endParaRPr>
                    </a:p>
                  </a:txBody>
                  <a:tcPr/>
                </a:tc>
                <a:tc>
                  <a:txBody>
                    <a:bodyPr/>
                    <a:lstStyle/>
                    <a:p>
                      <a:endParaRPr lang="en-US" sz="1400" dirty="0">
                        <a:solidFill>
                          <a:schemeClr val="bg2"/>
                        </a:solidFill>
                      </a:endParaRPr>
                    </a:p>
                  </a:txBody>
                  <a:tcPr/>
                </a:tc>
                <a:tc>
                  <a:txBody>
                    <a:bodyPr/>
                    <a:lstStyle/>
                    <a:p>
                      <a:r>
                        <a:rPr lang="en-US" sz="1400" dirty="0" smtClean="0"/>
                        <a:t>Mobil </a:t>
                      </a:r>
                      <a:endParaRPr lang="en-US" sz="1400" dirty="0">
                        <a:solidFill>
                          <a:schemeClr val="bg2"/>
                        </a:solidFill>
                      </a:endParaRPr>
                    </a:p>
                  </a:txBody>
                  <a:tcPr/>
                </a:tc>
                <a:tc>
                  <a:txBody>
                    <a:bodyPr/>
                    <a:lstStyle/>
                    <a:p>
                      <a:pPr algn="r"/>
                      <a:r>
                        <a:rPr lang="en-US" sz="1400" dirty="0" smtClean="0"/>
                        <a:t>903</a:t>
                      </a:r>
                      <a:endParaRPr lang="en-US" sz="1400" dirty="0">
                        <a:solidFill>
                          <a:schemeClr val="bg2"/>
                        </a:solidFill>
                      </a:endParaRPr>
                    </a:p>
                  </a:txBody>
                  <a:tcPr/>
                </a:tc>
              </a:tr>
              <a:tr h="310784">
                <a:tc>
                  <a:txBody>
                    <a:bodyPr/>
                    <a:lstStyle/>
                    <a:p>
                      <a:r>
                        <a:rPr lang="en-US" sz="1400" dirty="0" smtClean="0"/>
                        <a:t>Marathon</a:t>
                      </a:r>
                      <a:endParaRPr lang="en-US" sz="1400" dirty="0">
                        <a:solidFill>
                          <a:schemeClr val="bg2"/>
                        </a:solidFill>
                      </a:endParaRPr>
                    </a:p>
                  </a:txBody>
                  <a:tcPr/>
                </a:tc>
                <a:tc>
                  <a:txBody>
                    <a:bodyPr/>
                    <a:lstStyle/>
                    <a:p>
                      <a:pPr algn="r"/>
                      <a:r>
                        <a:rPr lang="en-US" sz="1400" dirty="0" smtClean="0"/>
                        <a:t>1,196</a:t>
                      </a:r>
                      <a:endParaRPr lang="en-US" sz="1400" dirty="0">
                        <a:solidFill>
                          <a:schemeClr val="bg2"/>
                        </a:solidFill>
                      </a:endParaRPr>
                    </a:p>
                  </a:txBody>
                  <a:tcPr/>
                </a:tc>
                <a:tc>
                  <a:txBody>
                    <a:bodyPr/>
                    <a:lstStyle/>
                    <a:p>
                      <a:endParaRPr lang="en-US" sz="1400" dirty="0">
                        <a:solidFill>
                          <a:schemeClr val="bg2"/>
                        </a:solidFill>
                      </a:endParaRPr>
                    </a:p>
                  </a:txBody>
                  <a:tcPr/>
                </a:tc>
                <a:tc>
                  <a:txBody>
                    <a:bodyPr/>
                    <a:lstStyle/>
                    <a:p>
                      <a:r>
                        <a:rPr lang="en-US" sz="1400" dirty="0" smtClean="0"/>
                        <a:t>Shell</a:t>
                      </a:r>
                      <a:endParaRPr lang="en-US" sz="1400" dirty="0">
                        <a:solidFill>
                          <a:schemeClr val="bg2"/>
                        </a:solidFill>
                      </a:endParaRPr>
                    </a:p>
                  </a:txBody>
                  <a:tcPr/>
                </a:tc>
                <a:tc>
                  <a:txBody>
                    <a:bodyPr/>
                    <a:lstStyle/>
                    <a:p>
                      <a:pPr algn="r"/>
                      <a:r>
                        <a:rPr lang="en-US" sz="1400" dirty="0" smtClean="0"/>
                        <a:t>739</a:t>
                      </a:r>
                      <a:endParaRPr lang="en-US" sz="1400" dirty="0">
                        <a:solidFill>
                          <a:schemeClr val="bg2"/>
                        </a:solidFill>
                      </a:endParaRPr>
                    </a:p>
                  </a:txBody>
                  <a:tcPr/>
                </a:tc>
              </a:tr>
              <a:tr h="310784">
                <a:tc>
                  <a:txBody>
                    <a:bodyPr/>
                    <a:lstStyle/>
                    <a:p>
                      <a:r>
                        <a:rPr lang="en-US" sz="1400" dirty="0" smtClean="0"/>
                        <a:t>Shell</a:t>
                      </a:r>
                      <a:endParaRPr lang="en-US" sz="1400" dirty="0" smtClean="0">
                        <a:solidFill>
                          <a:schemeClr val="bg2"/>
                        </a:solidFill>
                      </a:endParaRPr>
                    </a:p>
                  </a:txBody>
                  <a:tcPr/>
                </a:tc>
                <a:tc>
                  <a:txBody>
                    <a:bodyPr/>
                    <a:lstStyle/>
                    <a:p>
                      <a:pPr algn="r"/>
                      <a:r>
                        <a:rPr lang="en-US" sz="1400" dirty="0" smtClean="0"/>
                        <a:t>959</a:t>
                      </a:r>
                      <a:endParaRPr lang="en-US" sz="1400" dirty="0">
                        <a:solidFill>
                          <a:schemeClr val="bg2"/>
                        </a:solidFill>
                      </a:endParaRPr>
                    </a:p>
                  </a:txBody>
                  <a:tcPr/>
                </a:tc>
                <a:tc>
                  <a:txBody>
                    <a:bodyPr/>
                    <a:lstStyle/>
                    <a:p>
                      <a:endParaRPr lang="en-US" sz="1400" dirty="0">
                        <a:solidFill>
                          <a:schemeClr val="bg2"/>
                        </a:solidFill>
                      </a:endParaRPr>
                    </a:p>
                  </a:txBody>
                  <a:tcPr/>
                </a:tc>
                <a:tc>
                  <a:txBody>
                    <a:bodyPr/>
                    <a:lstStyle/>
                    <a:p>
                      <a:r>
                        <a:rPr lang="en-US" sz="1400" dirty="0" smtClean="0"/>
                        <a:t>BP</a:t>
                      </a:r>
                      <a:r>
                        <a:rPr lang="en-US" sz="1400" baseline="0" dirty="0" smtClean="0"/>
                        <a:t> </a:t>
                      </a:r>
                      <a:endParaRPr lang="en-US" sz="1400" dirty="0">
                        <a:solidFill>
                          <a:schemeClr val="bg2"/>
                        </a:solidFill>
                      </a:endParaRPr>
                    </a:p>
                  </a:txBody>
                  <a:tcPr/>
                </a:tc>
                <a:tc>
                  <a:txBody>
                    <a:bodyPr/>
                    <a:lstStyle/>
                    <a:p>
                      <a:pPr algn="r"/>
                      <a:r>
                        <a:rPr lang="en-US" sz="1400" dirty="0" smtClean="0"/>
                        <a:t>666</a:t>
                      </a:r>
                      <a:endParaRPr lang="en-US" sz="1400" dirty="0">
                        <a:solidFill>
                          <a:schemeClr val="bg2"/>
                        </a:solidFill>
                      </a:endParaRPr>
                    </a:p>
                  </a:txBody>
                  <a:tcPr/>
                </a:tc>
              </a:tr>
              <a:tr h="310784">
                <a:tc>
                  <a:txBody>
                    <a:bodyPr/>
                    <a:lstStyle/>
                    <a:p>
                      <a:r>
                        <a:rPr lang="en-US" sz="1400" dirty="0" smtClean="0"/>
                        <a:t>Chevron</a:t>
                      </a:r>
                      <a:endParaRPr lang="en-US" sz="1400" dirty="0">
                        <a:solidFill>
                          <a:schemeClr val="bg2"/>
                        </a:solidFill>
                      </a:endParaRPr>
                    </a:p>
                  </a:txBody>
                  <a:tcPr/>
                </a:tc>
                <a:tc>
                  <a:txBody>
                    <a:bodyPr/>
                    <a:lstStyle/>
                    <a:p>
                      <a:pPr algn="r"/>
                      <a:r>
                        <a:rPr lang="en-US" sz="1400" dirty="0" smtClean="0"/>
                        <a:t>941</a:t>
                      </a:r>
                      <a:endParaRPr lang="en-US" sz="1400" dirty="0">
                        <a:solidFill>
                          <a:schemeClr val="bg2"/>
                        </a:solidFill>
                      </a:endParaRPr>
                    </a:p>
                  </a:txBody>
                  <a:tcPr/>
                </a:tc>
                <a:tc>
                  <a:txBody>
                    <a:bodyPr/>
                    <a:lstStyle/>
                    <a:p>
                      <a:endParaRPr lang="en-US" sz="1400" dirty="0">
                        <a:solidFill>
                          <a:schemeClr val="bg2"/>
                        </a:solidFill>
                      </a:endParaRPr>
                    </a:p>
                  </a:txBody>
                  <a:tcPr/>
                </a:tc>
                <a:tc>
                  <a:txBody>
                    <a:bodyPr/>
                    <a:lstStyle/>
                    <a:p>
                      <a:r>
                        <a:rPr lang="en-US" sz="1400" dirty="0" smtClean="0"/>
                        <a:t>Texaco </a:t>
                      </a:r>
                      <a:endParaRPr lang="en-US" sz="1400" dirty="0">
                        <a:solidFill>
                          <a:schemeClr val="bg2"/>
                        </a:solidFill>
                      </a:endParaRPr>
                    </a:p>
                  </a:txBody>
                  <a:tcPr/>
                </a:tc>
                <a:tc>
                  <a:txBody>
                    <a:bodyPr/>
                    <a:lstStyle/>
                    <a:p>
                      <a:pPr algn="r"/>
                      <a:r>
                        <a:rPr lang="en-US" sz="1400" dirty="0" smtClean="0"/>
                        <a:t>600</a:t>
                      </a:r>
                      <a:endParaRPr lang="en-US" sz="1400" dirty="0">
                        <a:solidFill>
                          <a:schemeClr val="bg2"/>
                        </a:solidFill>
                      </a:endParaRPr>
                    </a:p>
                  </a:txBody>
                  <a:tcPr/>
                </a:tc>
              </a:tr>
              <a:tr h="310784">
                <a:tc>
                  <a:txBody>
                    <a:bodyPr/>
                    <a:lstStyle/>
                    <a:p>
                      <a:r>
                        <a:rPr lang="en-US" sz="1400" dirty="0" err="1" smtClean="0"/>
                        <a:t>Citgo</a:t>
                      </a:r>
                      <a:endParaRPr lang="en-US" sz="1400" dirty="0">
                        <a:solidFill>
                          <a:schemeClr val="bg2"/>
                        </a:solidFill>
                      </a:endParaRPr>
                    </a:p>
                  </a:txBody>
                  <a:tcPr/>
                </a:tc>
                <a:tc>
                  <a:txBody>
                    <a:bodyPr/>
                    <a:lstStyle/>
                    <a:p>
                      <a:pPr algn="r"/>
                      <a:r>
                        <a:rPr lang="en-US" sz="1400" dirty="0" smtClean="0"/>
                        <a:t>849</a:t>
                      </a:r>
                      <a:endParaRPr lang="en-US" sz="1400" dirty="0">
                        <a:solidFill>
                          <a:schemeClr val="bg2"/>
                        </a:solidFill>
                      </a:endParaRPr>
                    </a:p>
                  </a:txBody>
                  <a:tcPr/>
                </a:tc>
                <a:tc>
                  <a:txBody>
                    <a:bodyPr/>
                    <a:lstStyle/>
                    <a:p>
                      <a:endParaRPr lang="en-US" sz="1400" dirty="0">
                        <a:solidFill>
                          <a:schemeClr val="bg2"/>
                        </a:solidFill>
                      </a:endParaRPr>
                    </a:p>
                  </a:txBody>
                  <a:tcPr/>
                </a:tc>
                <a:tc>
                  <a:txBody>
                    <a:bodyPr/>
                    <a:lstStyle/>
                    <a:p>
                      <a:r>
                        <a:rPr lang="en-US" sz="1400" dirty="0" smtClean="0"/>
                        <a:t>Hess</a:t>
                      </a:r>
                      <a:endParaRPr lang="en-US" sz="1400" dirty="0">
                        <a:solidFill>
                          <a:schemeClr val="bg2"/>
                        </a:solidFill>
                      </a:endParaRPr>
                    </a:p>
                  </a:txBody>
                  <a:tcPr/>
                </a:tc>
                <a:tc>
                  <a:txBody>
                    <a:bodyPr/>
                    <a:lstStyle/>
                    <a:p>
                      <a:pPr algn="r"/>
                      <a:r>
                        <a:rPr lang="en-US" sz="1400" dirty="0" smtClean="0"/>
                        <a:t>575</a:t>
                      </a:r>
                      <a:endParaRPr lang="en-US" sz="1400" dirty="0">
                        <a:solidFill>
                          <a:schemeClr val="bg2"/>
                        </a:solidFill>
                      </a:endParaRPr>
                    </a:p>
                  </a:txBody>
                  <a:tcPr/>
                </a:tc>
              </a:tr>
              <a:tr h="310784">
                <a:tc>
                  <a:txBody>
                    <a:bodyPr/>
                    <a:lstStyle/>
                    <a:p>
                      <a:r>
                        <a:rPr lang="en-US" sz="1400" dirty="0" smtClean="0"/>
                        <a:t>Sunoco</a:t>
                      </a:r>
                      <a:endParaRPr lang="en-US" sz="1400" b="1" dirty="0">
                        <a:solidFill>
                          <a:srgbClr val="080808"/>
                        </a:solidFill>
                      </a:endParaRPr>
                    </a:p>
                  </a:txBody>
                  <a:tcPr/>
                </a:tc>
                <a:tc>
                  <a:txBody>
                    <a:bodyPr/>
                    <a:lstStyle/>
                    <a:p>
                      <a:pPr algn="r"/>
                      <a:r>
                        <a:rPr lang="en-US" sz="1400" dirty="0" smtClean="0"/>
                        <a:t>825</a:t>
                      </a:r>
                      <a:endParaRPr lang="en-US" sz="1400" dirty="0">
                        <a:solidFill>
                          <a:schemeClr val="bg2"/>
                        </a:solidFill>
                      </a:endParaRPr>
                    </a:p>
                  </a:txBody>
                  <a:tcPr/>
                </a:tc>
                <a:tc>
                  <a:txBody>
                    <a:bodyPr/>
                    <a:lstStyle/>
                    <a:p>
                      <a:endParaRPr lang="en-US" sz="1400" baseline="30000" dirty="0">
                        <a:solidFill>
                          <a:schemeClr val="bg2"/>
                        </a:solidFill>
                      </a:endParaRPr>
                    </a:p>
                  </a:txBody>
                  <a:tcPr/>
                </a:tc>
                <a:tc>
                  <a:txBody>
                    <a:bodyPr/>
                    <a:lstStyle/>
                    <a:p>
                      <a:r>
                        <a:rPr lang="en-US" sz="1400" dirty="0" smtClean="0"/>
                        <a:t>Marathon</a:t>
                      </a:r>
                      <a:endParaRPr lang="en-US" sz="1400" dirty="0">
                        <a:solidFill>
                          <a:schemeClr val="bg2"/>
                        </a:solidFill>
                      </a:endParaRPr>
                    </a:p>
                  </a:txBody>
                  <a:tcPr/>
                </a:tc>
                <a:tc>
                  <a:txBody>
                    <a:bodyPr/>
                    <a:lstStyle/>
                    <a:p>
                      <a:pPr algn="r"/>
                      <a:r>
                        <a:rPr lang="en-US" sz="1400" dirty="0" smtClean="0"/>
                        <a:t>570</a:t>
                      </a:r>
                      <a:endParaRPr lang="en-US" sz="1400" dirty="0">
                        <a:solidFill>
                          <a:schemeClr val="bg2"/>
                        </a:solidFill>
                      </a:endParaRPr>
                    </a:p>
                  </a:txBody>
                  <a:tcPr/>
                </a:tc>
              </a:tr>
              <a:tr h="310784">
                <a:tc>
                  <a:txBody>
                    <a:bodyPr/>
                    <a:lstStyle/>
                    <a:p>
                      <a:r>
                        <a:rPr lang="en-US" sz="1400" dirty="0" smtClean="0"/>
                        <a:t>Flint Hills</a:t>
                      </a:r>
                      <a:endParaRPr lang="en-US" sz="1400" b="1" dirty="0">
                        <a:solidFill>
                          <a:srgbClr val="080808"/>
                        </a:solidFill>
                      </a:endParaRPr>
                    </a:p>
                  </a:txBody>
                  <a:tcPr/>
                </a:tc>
                <a:tc>
                  <a:txBody>
                    <a:bodyPr/>
                    <a:lstStyle/>
                    <a:p>
                      <a:pPr algn="r"/>
                      <a:r>
                        <a:rPr lang="en-US" sz="1400" dirty="0" smtClean="0"/>
                        <a:t>817</a:t>
                      </a:r>
                      <a:endParaRPr lang="en-US" sz="1400" dirty="0">
                        <a:solidFill>
                          <a:schemeClr val="bg2"/>
                        </a:solidFill>
                      </a:endParaRPr>
                    </a:p>
                  </a:txBody>
                  <a:tcPr/>
                </a:tc>
                <a:tc>
                  <a:txBody>
                    <a:bodyPr/>
                    <a:lstStyle/>
                    <a:p>
                      <a:endParaRPr lang="en-US" sz="1400" baseline="30000" dirty="0">
                        <a:solidFill>
                          <a:schemeClr val="bg2"/>
                        </a:solidFill>
                      </a:endParaRPr>
                    </a:p>
                  </a:txBody>
                  <a:tcPr/>
                </a:tc>
                <a:tc>
                  <a:txBody>
                    <a:bodyPr/>
                    <a:lstStyle/>
                    <a:p>
                      <a:r>
                        <a:rPr lang="en-US" sz="1400" dirty="0" smtClean="0"/>
                        <a:t>Sunoco</a:t>
                      </a:r>
                      <a:endParaRPr lang="en-US" sz="1400" b="1" dirty="0">
                        <a:solidFill>
                          <a:srgbClr val="080808"/>
                        </a:solidFill>
                      </a:endParaRPr>
                    </a:p>
                  </a:txBody>
                  <a:tcPr/>
                </a:tc>
                <a:tc>
                  <a:txBody>
                    <a:bodyPr/>
                    <a:lstStyle/>
                    <a:p>
                      <a:pPr algn="r"/>
                      <a:r>
                        <a:rPr lang="en-US" sz="1400" dirty="0" smtClean="0"/>
                        <a:t>470</a:t>
                      </a:r>
                      <a:endParaRPr lang="en-US" sz="1400" dirty="0">
                        <a:solidFill>
                          <a:schemeClr val="bg2"/>
                        </a:solidFill>
                      </a:endParaRPr>
                    </a:p>
                  </a:txBody>
                  <a:tcPr/>
                </a:tc>
              </a:tr>
              <a:tr h="4597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Total</a:t>
                      </a:r>
                    </a:p>
                    <a:p>
                      <a:endParaRPr lang="en-US" sz="1400" baseline="30000" dirty="0">
                        <a:solidFill>
                          <a:schemeClr val="bg2"/>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13,566</a:t>
                      </a:r>
                    </a:p>
                    <a:p>
                      <a:pPr algn="r"/>
                      <a:endParaRPr lang="en-US" sz="1400" baseline="30000" dirty="0">
                        <a:solidFill>
                          <a:schemeClr val="bg2"/>
                        </a:solidFill>
                      </a:endParaRPr>
                    </a:p>
                  </a:txBody>
                  <a:tcPr/>
                </a:tc>
                <a:tc>
                  <a:txBody>
                    <a:bodyPr/>
                    <a:lstStyle/>
                    <a:p>
                      <a:endParaRPr lang="en-US" sz="1400" baseline="30000" dirty="0">
                        <a:solidFill>
                          <a:schemeClr val="bg2"/>
                        </a:solidFill>
                      </a:endParaRPr>
                    </a:p>
                  </a:txBody>
                  <a:tcPr/>
                </a:tc>
                <a:tc>
                  <a:txBody>
                    <a:bodyPr/>
                    <a:lstStyle/>
                    <a:p>
                      <a:r>
                        <a:rPr lang="en-US" sz="1400" dirty="0" smtClean="0"/>
                        <a:t>Total</a:t>
                      </a:r>
                      <a:endParaRPr lang="en-US" sz="1400" dirty="0">
                        <a:solidFill>
                          <a:schemeClr val="bg2"/>
                        </a:solidFill>
                      </a:endParaRPr>
                    </a:p>
                  </a:txBody>
                  <a:tcPr/>
                </a:tc>
                <a:tc>
                  <a:txBody>
                    <a:bodyPr/>
                    <a:lstStyle/>
                    <a:p>
                      <a:pPr algn="r"/>
                      <a:r>
                        <a:rPr lang="en-US" sz="1400" dirty="0" smtClean="0"/>
                        <a:t>7,870</a:t>
                      </a:r>
                      <a:endParaRPr lang="en-US" sz="1400" dirty="0">
                        <a:solidFill>
                          <a:schemeClr val="bg2"/>
                        </a:solidFill>
                      </a:endParaRPr>
                    </a:p>
                  </a:txBody>
                  <a:tcPr/>
                </a:tc>
              </a:tr>
            </a:tbl>
          </a:graphicData>
        </a:graphic>
      </p:graphicFrame>
      <p:sp>
        <p:nvSpPr>
          <p:cNvPr id="33875" name="Slide Number Placeholder 3"/>
          <p:cNvSpPr>
            <a:spLocks noGrp="1"/>
          </p:cNvSpPr>
          <p:nvPr>
            <p:ph type="sldNum" sz="quarter" idx="4294967295"/>
          </p:nvPr>
        </p:nvSpPr>
        <p:spPr>
          <a:xfrm>
            <a:off x="3657600" y="6217920"/>
            <a:ext cx="1905000" cy="304800"/>
          </a:xfrm>
          <a:noFill/>
        </p:spPr>
        <p:txBody>
          <a:bodyPr/>
          <a:lstStyle/>
          <a:p>
            <a:pPr algn="ctr"/>
            <a:r>
              <a:rPr lang="en-US" dirty="0" smtClean="0"/>
              <a:t>Slide </a:t>
            </a:r>
            <a:fld id="{69028189-F6D0-4540-8911-53018296A60A}" type="slidenum">
              <a:rPr lang="en-US" smtClean="0"/>
              <a:pPr algn="ctr"/>
              <a:t>31</a:t>
            </a:fld>
            <a:endParaRPr lang="en-US" dirty="0" smtClean="0"/>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lstStyle/>
          <a:p>
            <a:r>
              <a:rPr lang="en-US" dirty="0" smtClean="0"/>
              <a:t>The Evolution of a Powerhouse</a:t>
            </a:r>
          </a:p>
        </p:txBody>
      </p:sp>
      <p:graphicFrame>
        <p:nvGraphicFramePr>
          <p:cNvPr id="6" name="Content Placeholder 5"/>
          <p:cNvGraphicFramePr>
            <a:graphicFrameLocks noGrp="1"/>
          </p:cNvGraphicFramePr>
          <p:nvPr>
            <p:ph idx="1"/>
          </p:nvPr>
        </p:nvGraphicFramePr>
        <p:xfrm>
          <a:off x="685800" y="1676400"/>
          <a:ext cx="7680354"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657600" y="6217920"/>
            <a:ext cx="1447800" cy="253916"/>
          </a:xfrm>
          <a:prstGeom prst="rect">
            <a:avLst/>
          </a:prstGeom>
          <a:noFill/>
        </p:spPr>
        <p:txBody>
          <a:bodyPr wrap="square" rtlCol="0">
            <a:spAutoFit/>
          </a:bodyPr>
          <a:lstStyle/>
          <a:p>
            <a:pPr algn="ctr"/>
            <a:r>
              <a:rPr lang="en-US" sz="1050" dirty="0" smtClean="0">
                <a:latin typeface="Arial" pitchFamily="34" charset="0"/>
                <a:cs typeface="Arial" pitchFamily="34" charset="0"/>
              </a:rPr>
              <a:t>Slide </a:t>
            </a:r>
            <a:fld id="{03F52FAE-1F92-4345-A62C-4D0A1FACF86F}" type="slidenum">
              <a:rPr lang="en-US" sz="1050" smtClean="0">
                <a:latin typeface="Arial" pitchFamily="34" charset="0"/>
                <a:cs typeface="Arial" pitchFamily="34" charset="0"/>
              </a:rPr>
              <a:pPr algn="ctr"/>
              <a:t>32</a:t>
            </a:fld>
            <a:endParaRPr lang="en-US" sz="1050" dirty="0">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0"/>
            <a:ext cx="9144000" cy="1399032"/>
          </a:xfrm>
        </p:spPr>
        <p:txBody>
          <a:bodyPr>
            <a:normAutofit/>
          </a:bodyPr>
          <a:lstStyle/>
          <a:p>
            <a:r>
              <a:rPr lang="en-US" dirty="0" smtClean="0"/>
              <a:t>U.S. Industry Structural Changes – More Competitive Refineries</a:t>
            </a:r>
          </a:p>
        </p:txBody>
      </p:sp>
      <p:sp>
        <p:nvSpPr>
          <p:cNvPr id="35843" name="Content Placeholder 2"/>
          <p:cNvSpPr>
            <a:spLocks noGrp="1"/>
          </p:cNvSpPr>
          <p:nvPr>
            <p:ph idx="1"/>
          </p:nvPr>
        </p:nvSpPr>
        <p:spPr>
          <a:xfrm>
            <a:off x="457200" y="1882808"/>
            <a:ext cx="8229600" cy="3146392"/>
          </a:xfrm>
        </p:spPr>
        <p:txBody>
          <a:bodyPr>
            <a:normAutofit/>
          </a:bodyPr>
          <a:lstStyle/>
          <a:p>
            <a:r>
              <a:rPr lang="en-US" dirty="0" smtClean="0">
                <a:cs typeface="Arial" charset="0"/>
              </a:rPr>
              <a:t>Rationalization during the “dark ages” of the 80’s and 90’s produced a much leaner, more complex and competitive system.</a:t>
            </a:r>
          </a:p>
          <a:p>
            <a:pPr lvl="1"/>
            <a:r>
              <a:rPr lang="en-US" dirty="0" smtClean="0">
                <a:cs typeface="Arial" charset="0"/>
              </a:rPr>
              <a:t>The number of U.S. refineries halved from 301 in 1982 to 150 currently.</a:t>
            </a:r>
          </a:p>
          <a:p>
            <a:pPr lvl="1"/>
            <a:r>
              <a:rPr lang="en-US" dirty="0" smtClean="0">
                <a:cs typeface="Arial" charset="0"/>
              </a:rPr>
              <a:t>Average size and complexity has increased.</a:t>
            </a:r>
          </a:p>
          <a:p>
            <a:endParaRPr lang="en-US" dirty="0" smtClean="0">
              <a:cs typeface="Arial" charset="0"/>
            </a:endParaRPr>
          </a:p>
          <a:p>
            <a:endParaRPr lang="en-US" dirty="0" smtClean="0">
              <a:cs typeface="Arial" charset="0"/>
            </a:endParaRPr>
          </a:p>
          <a:p>
            <a:endParaRPr lang="en-US" dirty="0" smtClean="0"/>
          </a:p>
          <a:p>
            <a:pPr lvl="1"/>
            <a:endParaRPr lang="en-US" dirty="0" smtClean="0"/>
          </a:p>
          <a:p>
            <a:pPr lvl="1"/>
            <a:endParaRPr lang="en-US" dirty="0" smtClean="0"/>
          </a:p>
          <a:p>
            <a:pPr lvl="2"/>
            <a:endParaRPr lang="en-US" dirty="0" smtClean="0"/>
          </a:p>
          <a:p>
            <a:endParaRPr lang="en-US" dirty="0" smtClean="0"/>
          </a:p>
        </p:txBody>
      </p:sp>
      <p:sp>
        <p:nvSpPr>
          <p:cNvPr id="35844" name="Slide Number Placeholder 3"/>
          <p:cNvSpPr>
            <a:spLocks noGrp="1"/>
          </p:cNvSpPr>
          <p:nvPr>
            <p:ph type="sldNum" sz="quarter" idx="4294967295"/>
          </p:nvPr>
        </p:nvSpPr>
        <p:spPr>
          <a:xfrm>
            <a:off x="3657600" y="6217920"/>
            <a:ext cx="2133600" cy="301752"/>
          </a:xfrm>
          <a:noFill/>
        </p:spPr>
        <p:txBody>
          <a:bodyPr/>
          <a:lstStyle/>
          <a:p>
            <a:r>
              <a:rPr lang="en-US" sz="1050" dirty="0" smtClean="0">
                <a:latin typeface="Arial" pitchFamily="34" charset="0"/>
                <a:cs typeface="Arial" pitchFamily="34" charset="0"/>
              </a:rPr>
              <a:t>Slide</a:t>
            </a:r>
            <a:r>
              <a:rPr lang="en-US" dirty="0" smtClean="0"/>
              <a:t> </a:t>
            </a:r>
            <a:fld id="{A3626F55-1228-43A3-8A19-96FD172029CD}" type="slidenum">
              <a:rPr lang="en-US" smtClean="0"/>
              <a:pPr/>
              <a:t>33</a:t>
            </a:fld>
            <a:endParaRPr lang="en-US" dirty="0" smtClean="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diamond(in)">
                                      <p:cBhvr>
                                        <p:cTn id="7" dur="20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diamond(in)">
                                      <p:cBhvr>
                                        <p:cTn id="12" dur="2000"/>
                                        <p:tgtEl>
                                          <p:spTgt spid="35843">
                                            <p:txEl>
                                              <p:pRg st="1" end="1"/>
                                            </p:txEl>
                                          </p:spTgt>
                                        </p:tgtEl>
                                      </p:cBhvr>
                                    </p:animEffect>
                                  </p:childTnLst>
                                </p:cTn>
                              </p:par>
                            </p:childTnLst>
                          </p:cTn>
                        </p:par>
                        <p:par>
                          <p:cTn id="13" fill="hold">
                            <p:stCondLst>
                              <p:cond delay="2000"/>
                            </p:stCondLst>
                            <p:childTnLst>
                              <p:par>
                                <p:cTn id="14" presetID="4" presetClass="entr" presetSubtype="16" fill="hold" grpId="0" nodeType="afterEffect">
                                  <p:stCondLst>
                                    <p:cond delay="0"/>
                                  </p:stCondLst>
                                  <p:childTnLst>
                                    <p:set>
                                      <p:cBhvr>
                                        <p:cTn id="15" dur="1" fill="hold">
                                          <p:stCondLst>
                                            <p:cond delay="0"/>
                                          </p:stCondLst>
                                        </p:cTn>
                                        <p:tgtEl>
                                          <p:spTgt spid="35843">
                                            <p:txEl>
                                              <p:pRg st="2" end="2"/>
                                            </p:txEl>
                                          </p:spTgt>
                                        </p:tgtEl>
                                        <p:attrNameLst>
                                          <p:attrName>style.visibility</p:attrName>
                                        </p:attrNameLst>
                                      </p:cBhvr>
                                      <p:to>
                                        <p:strVal val="visible"/>
                                      </p:to>
                                    </p:set>
                                    <p:animEffect transition="in" filter="box(in)">
                                      <p:cBhvr>
                                        <p:cTn id="16" dur="20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457200"/>
            <a:ext cx="7391400" cy="952500"/>
          </a:xfrm>
        </p:spPr>
        <p:txBody>
          <a:bodyPr>
            <a:normAutofit fontScale="90000"/>
          </a:bodyPr>
          <a:lstStyle/>
          <a:p>
            <a:r>
              <a:rPr lang="en-US" dirty="0" smtClean="0"/>
              <a:t>Improvements in U.S. Refining System</a:t>
            </a:r>
          </a:p>
        </p:txBody>
      </p:sp>
      <p:sp>
        <p:nvSpPr>
          <p:cNvPr id="36867" name="Slide Number Placeholder 3"/>
          <p:cNvSpPr>
            <a:spLocks noGrp="1"/>
          </p:cNvSpPr>
          <p:nvPr>
            <p:ph type="sldNum" sz="quarter" idx="4294967295"/>
          </p:nvPr>
        </p:nvSpPr>
        <p:spPr>
          <a:xfrm>
            <a:off x="3657600" y="6217920"/>
            <a:ext cx="1905000" cy="304800"/>
          </a:xfrm>
          <a:noFill/>
        </p:spPr>
        <p:txBody>
          <a:bodyPr/>
          <a:lstStyle/>
          <a:p>
            <a:pPr algn="ctr"/>
            <a:r>
              <a:rPr lang="en-US" dirty="0" smtClean="0"/>
              <a:t>Sl</a:t>
            </a:r>
            <a:r>
              <a:rPr lang="en-US" sz="1050" dirty="0" smtClean="0">
                <a:latin typeface="Arial" pitchFamily="34" charset="0"/>
                <a:cs typeface="Arial" pitchFamily="34" charset="0"/>
              </a:rPr>
              <a:t>i</a:t>
            </a:r>
            <a:r>
              <a:rPr lang="en-US" dirty="0" smtClean="0"/>
              <a:t>de </a:t>
            </a:r>
            <a:fld id="{7EAEDFBD-A223-45C9-83BC-9C8C56478614}" type="slidenum">
              <a:rPr lang="en-US" smtClean="0"/>
              <a:pPr algn="ctr"/>
              <a:t>34</a:t>
            </a:fld>
            <a:endParaRPr lang="en-US" dirty="0" smtClean="0"/>
          </a:p>
        </p:txBody>
      </p:sp>
      <p:graphicFrame>
        <p:nvGraphicFramePr>
          <p:cNvPr id="5" name="Table 4"/>
          <p:cNvGraphicFramePr>
            <a:graphicFrameLocks noGrp="1"/>
          </p:cNvGraphicFramePr>
          <p:nvPr/>
        </p:nvGraphicFramePr>
        <p:xfrm>
          <a:off x="1600200" y="2133600"/>
          <a:ext cx="6019800" cy="2775127"/>
        </p:xfrm>
        <a:graphic>
          <a:graphicData uri="http://schemas.openxmlformats.org/drawingml/2006/table">
            <a:tbl>
              <a:tblPr firstRow="1" bandRow="1">
                <a:tableStyleId>{3C2FFA5D-87B4-456A-9821-1D502468CF0F}</a:tableStyleId>
              </a:tblPr>
              <a:tblGrid>
                <a:gridCol w="840293"/>
                <a:gridCol w="1363753"/>
                <a:gridCol w="1921652"/>
                <a:gridCol w="1894102"/>
              </a:tblGrid>
              <a:tr h="914400">
                <a:tc>
                  <a:txBody>
                    <a:bodyPr/>
                    <a:lstStyle/>
                    <a:p>
                      <a:pPr algn="ctr"/>
                      <a:endParaRPr lang="en-US" sz="1800" dirty="0"/>
                    </a:p>
                  </a:txBody>
                  <a:tcPr/>
                </a:tc>
                <a:tc>
                  <a:txBody>
                    <a:bodyPr/>
                    <a:lstStyle/>
                    <a:p>
                      <a:pPr algn="ctr"/>
                      <a:r>
                        <a:rPr lang="en-US" sz="1800" dirty="0" smtClean="0"/>
                        <a:t>Average</a:t>
                      </a:r>
                      <a:r>
                        <a:rPr lang="en-US" sz="1800" baseline="0" dirty="0" smtClean="0"/>
                        <a:t> Capacity (</a:t>
                      </a:r>
                      <a:r>
                        <a:rPr lang="en-US" sz="1800" baseline="0" dirty="0" err="1" smtClean="0"/>
                        <a:t>kbd</a:t>
                      </a:r>
                      <a:r>
                        <a:rPr lang="en-US" sz="1800" baseline="0" dirty="0" smtClean="0"/>
                        <a:t>)</a:t>
                      </a:r>
                      <a:endParaRPr lang="en-US" sz="1800" dirty="0"/>
                    </a:p>
                  </a:txBody>
                  <a:tcPr anchor="b" anchorCtr="1"/>
                </a:tc>
                <a:tc>
                  <a:txBody>
                    <a:bodyPr/>
                    <a:lstStyle/>
                    <a:p>
                      <a:pPr algn="ctr"/>
                      <a:r>
                        <a:rPr lang="en-US" sz="1800" dirty="0" smtClean="0"/>
                        <a:t>Total</a:t>
                      </a:r>
                      <a:r>
                        <a:rPr lang="en-US" sz="1800" baseline="0" dirty="0" smtClean="0"/>
                        <a:t> Cracking</a:t>
                      </a:r>
                    </a:p>
                    <a:p>
                      <a:pPr algn="ctr"/>
                      <a:r>
                        <a:rPr lang="en-US" sz="1800" baseline="0" dirty="0" smtClean="0"/>
                        <a:t>% of Crude </a:t>
                      </a:r>
                      <a:endParaRPr lang="en-US" sz="1800" dirty="0"/>
                    </a:p>
                  </a:txBody>
                  <a:tcPr anchor="b" anchorCtr="1"/>
                </a:tc>
                <a:tc>
                  <a:txBody>
                    <a:bodyPr/>
                    <a:lstStyle/>
                    <a:p>
                      <a:pPr algn="ctr"/>
                      <a:r>
                        <a:rPr lang="en-US" sz="1800" dirty="0" smtClean="0"/>
                        <a:t>Coking Capacity </a:t>
                      </a:r>
                    </a:p>
                    <a:p>
                      <a:pPr algn="ctr"/>
                      <a:r>
                        <a:rPr lang="en-US" sz="1800" dirty="0" smtClean="0"/>
                        <a:t>%</a:t>
                      </a:r>
                      <a:r>
                        <a:rPr lang="en-US" sz="1800" baseline="0" dirty="0" smtClean="0"/>
                        <a:t> of Crude</a:t>
                      </a:r>
                      <a:endParaRPr lang="en-US" sz="1800" dirty="0"/>
                    </a:p>
                  </a:txBody>
                  <a:tcPr anchor="b" anchorCtr="1"/>
                </a:tc>
              </a:tr>
              <a:tr h="912422">
                <a:tc>
                  <a:txBody>
                    <a:bodyPr/>
                    <a:lstStyle/>
                    <a:p>
                      <a:pPr algn="ctr"/>
                      <a:r>
                        <a:rPr lang="en-US" sz="1800" dirty="0" smtClean="0"/>
                        <a:t>1982</a:t>
                      </a:r>
                      <a:endParaRPr lang="en-US" sz="1800" dirty="0"/>
                    </a:p>
                  </a:txBody>
                  <a:tcPr anchor="ctr"/>
                </a:tc>
                <a:tc>
                  <a:txBody>
                    <a:bodyPr/>
                    <a:lstStyle/>
                    <a:p>
                      <a:pPr algn="ctr"/>
                      <a:r>
                        <a:rPr lang="en-US" sz="1800" dirty="0" smtClean="0"/>
                        <a:t>68</a:t>
                      </a:r>
                      <a:endParaRPr lang="en-US" sz="1800" dirty="0"/>
                    </a:p>
                  </a:txBody>
                  <a:tcPr anchor="ctr"/>
                </a:tc>
                <a:tc>
                  <a:txBody>
                    <a:bodyPr/>
                    <a:lstStyle/>
                    <a:p>
                      <a:pPr algn="ctr"/>
                      <a:r>
                        <a:rPr lang="en-US" sz="1800" dirty="0" smtClean="0"/>
                        <a:t>34%</a:t>
                      </a:r>
                      <a:endParaRPr lang="en-US" sz="1800" dirty="0"/>
                    </a:p>
                  </a:txBody>
                  <a:tcPr anchor="ctr"/>
                </a:tc>
                <a:tc>
                  <a:txBody>
                    <a:bodyPr/>
                    <a:lstStyle/>
                    <a:p>
                      <a:pPr algn="ctr"/>
                      <a:r>
                        <a:rPr lang="en-US" sz="1800" dirty="0" smtClean="0"/>
                        <a:t>9%</a:t>
                      </a:r>
                      <a:endParaRPr lang="en-US" sz="1800" dirty="0"/>
                    </a:p>
                  </a:txBody>
                  <a:tcPr anchor="ctr"/>
                </a:tc>
              </a:tr>
              <a:tr h="948305">
                <a:tc>
                  <a:txBody>
                    <a:bodyPr/>
                    <a:lstStyle/>
                    <a:p>
                      <a:pPr algn="ctr"/>
                      <a:r>
                        <a:rPr lang="en-US" sz="1800" dirty="0" smtClean="0"/>
                        <a:t>2010</a:t>
                      </a:r>
                      <a:endParaRPr lang="en-US" sz="1800" dirty="0"/>
                    </a:p>
                  </a:txBody>
                  <a:tcPr anchor="ctr"/>
                </a:tc>
                <a:tc>
                  <a:txBody>
                    <a:bodyPr/>
                    <a:lstStyle/>
                    <a:p>
                      <a:pPr algn="ctr"/>
                      <a:r>
                        <a:rPr lang="en-US" sz="1800" dirty="0" smtClean="0"/>
                        <a:t>144</a:t>
                      </a:r>
                      <a:endParaRPr lang="en-US" sz="1800" dirty="0"/>
                    </a:p>
                  </a:txBody>
                  <a:tcPr anchor="ctr"/>
                </a:tc>
                <a:tc>
                  <a:txBody>
                    <a:bodyPr/>
                    <a:lstStyle/>
                    <a:p>
                      <a:pPr algn="ctr"/>
                      <a:r>
                        <a:rPr lang="en-US" sz="1800" dirty="0" smtClean="0"/>
                        <a:t>41%</a:t>
                      </a:r>
                      <a:endParaRPr lang="en-US" sz="1800" dirty="0"/>
                    </a:p>
                  </a:txBody>
                  <a:tcPr anchor="ctr"/>
                </a:tc>
                <a:tc>
                  <a:txBody>
                    <a:bodyPr/>
                    <a:lstStyle/>
                    <a:p>
                      <a:pPr algn="ctr"/>
                      <a:r>
                        <a:rPr lang="en-US" sz="1800" dirty="0" smtClean="0"/>
                        <a:t>14%</a:t>
                      </a:r>
                      <a:endParaRPr lang="en-US" sz="1800" dirty="0"/>
                    </a:p>
                  </a:txBody>
                  <a:tcPr anchor="ctr"/>
                </a:tc>
              </a:tr>
            </a:tbl>
          </a:graphicData>
        </a:graphic>
      </p:graphicFrame>
    </p:spTree>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r>
              <a:rPr lang="en-US" smtClean="0"/>
              <a:t>U.S. Industry Structural Changes – More Competitive Refineries</a:t>
            </a:r>
          </a:p>
        </p:txBody>
      </p:sp>
      <p:sp>
        <p:nvSpPr>
          <p:cNvPr id="35843" name="Content Placeholder 2"/>
          <p:cNvSpPr>
            <a:spLocks noGrp="1"/>
          </p:cNvSpPr>
          <p:nvPr>
            <p:ph idx="1"/>
          </p:nvPr>
        </p:nvSpPr>
        <p:spPr>
          <a:xfrm>
            <a:off x="457200" y="1882808"/>
            <a:ext cx="8229600" cy="2003392"/>
          </a:xfrm>
        </p:spPr>
        <p:txBody>
          <a:bodyPr>
            <a:normAutofit/>
          </a:bodyPr>
          <a:lstStyle/>
          <a:p>
            <a:pPr>
              <a:buNone/>
            </a:pPr>
            <a:endParaRPr lang="en-US" dirty="0" smtClean="0">
              <a:cs typeface="Arial" charset="0"/>
            </a:endParaRPr>
          </a:p>
          <a:p>
            <a:r>
              <a:rPr lang="en-US" dirty="0" smtClean="0">
                <a:cs typeface="Arial" charset="0"/>
              </a:rPr>
              <a:t>The U.S. refining system is far and away the most sophisticated in the world.</a:t>
            </a:r>
          </a:p>
          <a:p>
            <a:endParaRPr lang="en-US" dirty="0" smtClean="0">
              <a:cs typeface="Arial" charset="0"/>
            </a:endParaRPr>
          </a:p>
          <a:p>
            <a:endParaRPr lang="en-US" dirty="0" smtClean="0"/>
          </a:p>
          <a:p>
            <a:pPr lvl="1"/>
            <a:endParaRPr lang="en-US" dirty="0" smtClean="0"/>
          </a:p>
          <a:p>
            <a:pPr lvl="1"/>
            <a:endParaRPr lang="en-US" dirty="0" smtClean="0"/>
          </a:p>
          <a:p>
            <a:pPr lvl="2"/>
            <a:endParaRPr lang="en-US" dirty="0" smtClean="0"/>
          </a:p>
          <a:p>
            <a:endParaRPr lang="en-US" dirty="0" smtClean="0"/>
          </a:p>
        </p:txBody>
      </p:sp>
      <p:sp>
        <p:nvSpPr>
          <p:cNvPr id="35844"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A3626F55-1228-43A3-8A19-96FD172029CD}" type="slidenum">
              <a:rPr lang="en-US" smtClean="0"/>
              <a:pPr algn="ctr"/>
              <a:t>35</a:t>
            </a:fld>
            <a:endParaRPr lang="en-US" dirty="0" smtClean="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additive="base">
                                        <p:cTn id="7" dur="1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285750"/>
            <a:ext cx="9144000" cy="952500"/>
          </a:xfrm>
        </p:spPr>
        <p:txBody>
          <a:bodyPr>
            <a:normAutofit/>
          </a:bodyPr>
          <a:lstStyle/>
          <a:p>
            <a:r>
              <a:rPr lang="en-US" dirty="0" smtClean="0"/>
              <a:t>U.S. Refiners Are The Most Complex</a:t>
            </a:r>
          </a:p>
        </p:txBody>
      </p:sp>
      <p:graphicFrame>
        <p:nvGraphicFramePr>
          <p:cNvPr id="5" name="Content Placeholder 4"/>
          <p:cNvGraphicFramePr>
            <a:graphicFrameLocks noGrp="1"/>
          </p:cNvGraphicFramePr>
          <p:nvPr>
            <p:ph idx="1"/>
          </p:nvPr>
        </p:nvGraphicFramePr>
        <p:xfrm>
          <a:off x="1177925" y="1676398"/>
          <a:ext cx="6786590" cy="3150237"/>
        </p:xfrm>
        <a:graphic>
          <a:graphicData uri="http://schemas.openxmlformats.org/drawingml/2006/table">
            <a:tbl>
              <a:tblPr firstRow="1" bandRow="1">
                <a:tableStyleId>{3C2FFA5D-87B4-456A-9821-1D502468CF0F}</a:tableStyleId>
              </a:tblPr>
              <a:tblGrid>
                <a:gridCol w="1357318"/>
                <a:gridCol w="1357318"/>
                <a:gridCol w="1357318"/>
                <a:gridCol w="1357318"/>
                <a:gridCol w="1357318"/>
              </a:tblGrid>
              <a:tr h="1201361">
                <a:tc>
                  <a:txBody>
                    <a:bodyPr/>
                    <a:lstStyle/>
                    <a:p>
                      <a:pPr algn="ctr"/>
                      <a:endParaRPr lang="en-US" dirty="0" smtClean="0"/>
                    </a:p>
                    <a:p>
                      <a:pPr algn="ctr"/>
                      <a:r>
                        <a:rPr lang="en-US" dirty="0" smtClean="0"/>
                        <a:t>Region</a:t>
                      </a:r>
                      <a:endParaRPr lang="en-US" dirty="0"/>
                    </a:p>
                  </a:txBody>
                  <a:tcPr anchor="b"/>
                </a:tc>
                <a:tc>
                  <a:txBody>
                    <a:bodyPr/>
                    <a:lstStyle/>
                    <a:p>
                      <a:pPr algn="ctr"/>
                      <a:r>
                        <a:rPr lang="en-US" dirty="0" smtClean="0"/>
                        <a:t>Cat Cracking Capacity</a:t>
                      </a:r>
                      <a:endParaRPr lang="en-US" dirty="0"/>
                    </a:p>
                  </a:txBody>
                  <a:tcPr anchor="b"/>
                </a:tc>
                <a:tc>
                  <a:txBody>
                    <a:bodyPr/>
                    <a:lstStyle/>
                    <a:p>
                      <a:pPr algn="ctr"/>
                      <a:r>
                        <a:rPr lang="en-US" dirty="0" smtClean="0"/>
                        <a:t>Hydro-cracking Capacity</a:t>
                      </a:r>
                      <a:endParaRPr lang="en-US" dirty="0"/>
                    </a:p>
                  </a:txBody>
                  <a:tcPr anchor="b"/>
                </a:tc>
                <a:tc>
                  <a:txBody>
                    <a:bodyPr/>
                    <a:lstStyle/>
                    <a:p>
                      <a:pPr algn="ctr"/>
                      <a:r>
                        <a:rPr lang="en-US" dirty="0" smtClean="0"/>
                        <a:t>Coking Capacity</a:t>
                      </a:r>
                      <a:endParaRPr lang="en-US" dirty="0"/>
                    </a:p>
                  </a:txBody>
                  <a:tcPr anchor="b"/>
                </a:tc>
                <a:tc>
                  <a:txBody>
                    <a:bodyPr/>
                    <a:lstStyle/>
                    <a:p>
                      <a:pPr algn="ctr"/>
                      <a:r>
                        <a:rPr lang="en-US" dirty="0" smtClean="0"/>
                        <a:t>Upgrading</a:t>
                      </a:r>
                    </a:p>
                    <a:p>
                      <a:pPr algn="ctr"/>
                      <a:r>
                        <a:rPr lang="en-US" baseline="0" dirty="0" smtClean="0"/>
                        <a:t> Capacity</a:t>
                      </a:r>
                      <a:endParaRPr lang="en-US" dirty="0"/>
                    </a:p>
                  </a:txBody>
                  <a:tcPr anchor="b"/>
                </a:tc>
              </a:tr>
              <a:tr h="487219">
                <a:tc>
                  <a:txBody>
                    <a:bodyPr/>
                    <a:lstStyle/>
                    <a:p>
                      <a:pPr algn="ctr"/>
                      <a:r>
                        <a:rPr lang="en-US" dirty="0" smtClean="0"/>
                        <a:t>U.S.</a:t>
                      </a:r>
                      <a:endParaRPr lang="en-US" dirty="0">
                        <a:solidFill>
                          <a:srgbClr val="080808"/>
                        </a:solidFill>
                      </a:endParaRPr>
                    </a:p>
                  </a:txBody>
                  <a:tcPr anchor="ctr"/>
                </a:tc>
                <a:tc>
                  <a:txBody>
                    <a:bodyPr/>
                    <a:lstStyle/>
                    <a:p>
                      <a:pPr algn="ctr"/>
                      <a:r>
                        <a:rPr lang="en-US" dirty="0" smtClean="0"/>
                        <a:t>32%</a:t>
                      </a:r>
                      <a:endParaRPr lang="en-US" dirty="0">
                        <a:solidFill>
                          <a:srgbClr val="080808"/>
                        </a:solidFill>
                      </a:endParaRPr>
                    </a:p>
                  </a:txBody>
                  <a:tcPr anchor="ctr"/>
                </a:tc>
                <a:tc>
                  <a:txBody>
                    <a:bodyPr/>
                    <a:lstStyle/>
                    <a:p>
                      <a:pPr algn="ctr"/>
                      <a:r>
                        <a:rPr lang="en-US" dirty="0" smtClean="0"/>
                        <a:t>9%</a:t>
                      </a:r>
                      <a:endParaRPr lang="en-US" dirty="0">
                        <a:solidFill>
                          <a:srgbClr val="080808"/>
                        </a:solidFill>
                      </a:endParaRPr>
                    </a:p>
                  </a:txBody>
                  <a:tcPr anchor="ctr"/>
                </a:tc>
                <a:tc>
                  <a:txBody>
                    <a:bodyPr/>
                    <a:lstStyle/>
                    <a:p>
                      <a:pPr algn="ctr"/>
                      <a:r>
                        <a:rPr lang="en-US" dirty="0" smtClean="0"/>
                        <a:t>14%</a:t>
                      </a:r>
                      <a:endParaRPr lang="en-US" dirty="0">
                        <a:solidFill>
                          <a:srgbClr val="080808"/>
                        </a:solidFill>
                      </a:endParaRPr>
                    </a:p>
                  </a:txBody>
                  <a:tcPr anchor="ctr"/>
                </a:tc>
                <a:tc>
                  <a:txBody>
                    <a:bodyPr/>
                    <a:lstStyle/>
                    <a:p>
                      <a:pPr algn="ctr"/>
                      <a:r>
                        <a:rPr lang="en-US" dirty="0" smtClean="0"/>
                        <a:t>55%</a:t>
                      </a:r>
                      <a:endParaRPr lang="en-US" dirty="0">
                        <a:solidFill>
                          <a:srgbClr val="080808"/>
                        </a:solidFill>
                      </a:endParaRPr>
                    </a:p>
                  </a:txBody>
                  <a:tcPr anchor="ctr"/>
                </a:tc>
              </a:tr>
              <a:tr h="487219">
                <a:tc>
                  <a:txBody>
                    <a:bodyPr/>
                    <a:lstStyle/>
                    <a:p>
                      <a:pPr algn="ctr"/>
                      <a:r>
                        <a:rPr lang="en-US" dirty="0" smtClean="0"/>
                        <a:t>Asia</a:t>
                      </a:r>
                      <a:endParaRPr lang="en-US" dirty="0">
                        <a:solidFill>
                          <a:srgbClr val="080808"/>
                        </a:solidFill>
                      </a:endParaRPr>
                    </a:p>
                  </a:txBody>
                  <a:tcPr anchor="ctr"/>
                </a:tc>
                <a:tc>
                  <a:txBody>
                    <a:bodyPr/>
                    <a:lstStyle/>
                    <a:p>
                      <a:pPr algn="ctr"/>
                      <a:r>
                        <a:rPr lang="en-US" dirty="0" smtClean="0"/>
                        <a:t>13%</a:t>
                      </a:r>
                      <a:endParaRPr lang="en-US" dirty="0">
                        <a:solidFill>
                          <a:srgbClr val="080808"/>
                        </a:solidFill>
                      </a:endParaRPr>
                    </a:p>
                  </a:txBody>
                  <a:tcPr anchor="ctr"/>
                </a:tc>
                <a:tc>
                  <a:txBody>
                    <a:bodyPr/>
                    <a:lstStyle/>
                    <a:p>
                      <a:pPr algn="ctr"/>
                      <a:r>
                        <a:rPr lang="en-US" dirty="0" smtClean="0"/>
                        <a:t>5%</a:t>
                      </a:r>
                      <a:endParaRPr lang="en-US" dirty="0">
                        <a:solidFill>
                          <a:srgbClr val="080808"/>
                        </a:solidFill>
                      </a:endParaRPr>
                    </a:p>
                  </a:txBody>
                  <a:tcPr anchor="ctr"/>
                </a:tc>
                <a:tc>
                  <a:txBody>
                    <a:bodyPr/>
                    <a:lstStyle/>
                    <a:p>
                      <a:pPr algn="ctr"/>
                      <a:r>
                        <a:rPr lang="en-US" dirty="0" smtClean="0"/>
                        <a:t>2%</a:t>
                      </a:r>
                      <a:endParaRPr lang="en-US" dirty="0">
                        <a:solidFill>
                          <a:srgbClr val="080808"/>
                        </a:solidFill>
                      </a:endParaRPr>
                    </a:p>
                  </a:txBody>
                  <a:tcPr anchor="ctr"/>
                </a:tc>
                <a:tc>
                  <a:txBody>
                    <a:bodyPr/>
                    <a:lstStyle/>
                    <a:p>
                      <a:pPr algn="ctr"/>
                      <a:r>
                        <a:rPr lang="en-US" dirty="0" smtClean="0"/>
                        <a:t>20%</a:t>
                      </a:r>
                      <a:endParaRPr lang="en-US" dirty="0">
                        <a:solidFill>
                          <a:srgbClr val="080808"/>
                        </a:solidFill>
                      </a:endParaRPr>
                    </a:p>
                  </a:txBody>
                  <a:tcPr anchor="ctr"/>
                </a:tc>
              </a:tr>
              <a:tr h="487219">
                <a:tc>
                  <a:txBody>
                    <a:bodyPr/>
                    <a:lstStyle/>
                    <a:p>
                      <a:pPr algn="ctr"/>
                      <a:r>
                        <a:rPr lang="en-US" dirty="0" smtClean="0"/>
                        <a:t>Europe</a:t>
                      </a:r>
                      <a:endParaRPr lang="en-US" dirty="0">
                        <a:solidFill>
                          <a:srgbClr val="080808"/>
                        </a:solidFill>
                      </a:endParaRPr>
                    </a:p>
                  </a:txBody>
                  <a:tcPr anchor="ctr"/>
                </a:tc>
                <a:tc>
                  <a:txBody>
                    <a:bodyPr/>
                    <a:lstStyle/>
                    <a:p>
                      <a:pPr algn="ctr"/>
                      <a:r>
                        <a:rPr lang="en-US" dirty="0" smtClean="0"/>
                        <a:t>12%</a:t>
                      </a:r>
                      <a:endParaRPr lang="en-US" dirty="0">
                        <a:solidFill>
                          <a:srgbClr val="080808"/>
                        </a:solidFill>
                      </a:endParaRPr>
                    </a:p>
                  </a:txBody>
                  <a:tcPr anchor="ctr"/>
                </a:tc>
                <a:tc>
                  <a:txBody>
                    <a:bodyPr/>
                    <a:lstStyle/>
                    <a:p>
                      <a:pPr algn="ctr"/>
                      <a:r>
                        <a:rPr lang="en-US" dirty="0" smtClean="0"/>
                        <a:t>6%</a:t>
                      </a:r>
                      <a:endParaRPr lang="en-US" dirty="0">
                        <a:solidFill>
                          <a:srgbClr val="080808"/>
                        </a:solidFill>
                      </a:endParaRPr>
                    </a:p>
                  </a:txBody>
                  <a:tcPr anchor="ctr"/>
                </a:tc>
                <a:tc>
                  <a:txBody>
                    <a:bodyPr/>
                    <a:lstStyle/>
                    <a:p>
                      <a:pPr algn="ctr"/>
                      <a:r>
                        <a:rPr lang="en-US" dirty="0" smtClean="0"/>
                        <a:t>2%</a:t>
                      </a:r>
                      <a:endParaRPr lang="en-US" dirty="0">
                        <a:solidFill>
                          <a:srgbClr val="080808"/>
                        </a:solidFill>
                      </a:endParaRPr>
                    </a:p>
                  </a:txBody>
                  <a:tcPr anchor="ctr"/>
                </a:tc>
                <a:tc>
                  <a:txBody>
                    <a:bodyPr/>
                    <a:lstStyle/>
                    <a:p>
                      <a:pPr algn="ctr"/>
                      <a:r>
                        <a:rPr lang="en-US" dirty="0" smtClean="0"/>
                        <a:t>20%</a:t>
                      </a:r>
                      <a:endParaRPr lang="en-US" dirty="0">
                        <a:solidFill>
                          <a:srgbClr val="080808"/>
                        </a:solidFill>
                      </a:endParaRPr>
                    </a:p>
                  </a:txBody>
                  <a:tcPr anchor="ctr"/>
                </a:tc>
              </a:tr>
              <a:tr h="487219">
                <a:tc>
                  <a:txBody>
                    <a:bodyPr/>
                    <a:lstStyle/>
                    <a:p>
                      <a:pPr algn="ctr"/>
                      <a:r>
                        <a:rPr lang="en-US" dirty="0" smtClean="0"/>
                        <a:t>World</a:t>
                      </a:r>
                      <a:endParaRPr lang="en-US" dirty="0">
                        <a:solidFill>
                          <a:srgbClr val="080808"/>
                        </a:solidFill>
                      </a:endParaRPr>
                    </a:p>
                  </a:txBody>
                  <a:tcPr anchor="ctr"/>
                </a:tc>
                <a:tc>
                  <a:txBody>
                    <a:bodyPr/>
                    <a:lstStyle/>
                    <a:p>
                      <a:pPr algn="ctr"/>
                      <a:r>
                        <a:rPr lang="en-US" dirty="0" smtClean="0"/>
                        <a:t>17%</a:t>
                      </a:r>
                      <a:endParaRPr lang="en-US" dirty="0">
                        <a:solidFill>
                          <a:srgbClr val="080808"/>
                        </a:solidFill>
                      </a:endParaRPr>
                    </a:p>
                  </a:txBody>
                  <a:tcPr anchor="ctr"/>
                </a:tc>
                <a:tc>
                  <a:txBody>
                    <a:bodyPr/>
                    <a:lstStyle/>
                    <a:p>
                      <a:pPr algn="ctr"/>
                      <a:r>
                        <a:rPr lang="en-US" dirty="0" smtClean="0"/>
                        <a:t>6%</a:t>
                      </a:r>
                      <a:endParaRPr lang="en-US" dirty="0">
                        <a:solidFill>
                          <a:srgbClr val="080808"/>
                        </a:solidFill>
                      </a:endParaRPr>
                    </a:p>
                  </a:txBody>
                  <a:tcPr anchor="ctr"/>
                </a:tc>
                <a:tc>
                  <a:txBody>
                    <a:bodyPr/>
                    <a:lstStyle/>
                    <a:p>
                      <a:pPr algn="ctr"/>
                      <a:r>
                        <a:rPr lang="en-US" dirty="0" smtClean="0"/>
                        <a:t>5%</a:t>
                      </a:r>
                      <a:endParaRPr lang="en-US" dirty="0">
                        <a:solidFill>
                          <a:srgbClr val="080808"/>
                        </a:solidFill>
                      </a:endParaRPr>
                    </a:p>
                  </a:txBody>
                  <a:tcPr anchor="ctr"/>
                </a:tc>
                <a:tc>
                  <a:txBody>
                    <a:bodyPr/>
                    <a:lstStyle/>
                    <a:p>
                      <a:pPr algn="ctr"/>
                      <a:r>
                        <a:rPr lang="en-US" dirty="0" smtClean="0"/>
                        <a:t>28%</a:t>
                      </a:r>
                      <a:endParaRPr lang="en-US" dirty="0">
                        <a:solidFill>
                          <a:srgbClr val="080808"/>
                        </a:solidFill>
                      </a:endParaRPr>
                    </a:p>
                  </a:txBody>
                  <a:tcPr anchor="ctr"/>
                </a:tc>
              </a:tr>
            </a:tbl>
          </a:graphicData>
        </a:graphic>
      </p:graphicFrame>
      <p:sp>
        <p:nvSpPr>
          <p:cNvPr id="37925" name="Slide Number Placeholder 3"/>
          <p:cNvSpPr>
            <a:spLocks noGrp="1"/>
          </p:cNvSpPr>
          <p:nvPr>
            <p:ph type="sldNum" sz="quarter" idx="4294967295"/>
          </p:nvPr>
        </p:nvSpPr>
        <p:spPr>
          <a:xfrm>
            <a:off x="3657600" y="6217920"/>
            <a:ext cx="1905000" cy="304800"/>
          </a:xfrm>
          <a:noFill/>
        </p:spPr>
        <p:txBody>
          <a:bodyPr/>
          <a:lstStyle/>
          <a:p>
            <a:pPr algn="ctr"/>
            <a:r>
              <a:rPr lang="en-US" dirty="0" smtClean="0"/>
              <a:t>Sli</a:t>
            </a:r>
            <a:r>
              <a:rPr lang="en-US" sz="1050" dirty="0" smtClean="0">
                <a:latin typeface="Arial" pitchFamily="34" charset="0"/>
                <a:cs typeface="Arial" pitchFamily="34" charset="0"/>
              </a:rPr>
              <a:t>d</a:t>
            </a:r>
            <a:r>
              <a:rPr lang="en-US" dirty="0" smtClean="0"/>
              <a:t>e </a:t>
            </a:r>
            <a:fld id="{EF79A374-E3FB-45FA-AF72-9C46E3B26D69}" type="slidenum">
              <a:rPr lang="en-US" smtClean="0"/>
              <a:pPr algn="ctr"/>
              <a:t>36</a:t>
            </a:fld>
            <a:endParaRPr lang="en-US" dirty="0" smtClean="0"/>
          </a:p>
        </p:txBody>
      </p:sp>
      <p:sp>
        <p:nvSpPr>
          <p:cNvPr id="37926" name="TextBox 5"/>
          <p:cNvSpPr txBox="1">
            <a:spLocks noChangeArrowheads="1"/>
          </p:cNvSpPr>
          <p:nvPr/>
        </p:nvSpPr>
        <p:spPr bwMode="auto">
          <a:xfrm>
            <a:off x="1214438" y="4929188"/>
            <a:ext cx="3500437" cy="338137"/>
          </a:xfrm>
          <a:prstGeom prst="rect">
            <a:avLst/>
          </a:prstGeom>
          <a:noFill/>
          <a:ln w="9525">
            <a:noFill/>
            <a:miter lim="800000"/>
            <a:headEnd/>
            <a:tailEnd/>
          </a:ln>
        </p:spPr>
        <p:txBody>
          <a:bodyPr>
            <a:spAutoFit/>
          </a:bodyPr>
          <a:lstStyle/>
          <a:p>
            <a:pPr algn="l"/>
            <a:r>
              <a:rPr lang="en-US" sz="800" dirty="0">
                <a:solidFill>
                  <a:srgbClr val="080808"/>
                </a:solidFill>
              </a:rPr>
              <a:t>Upgrading ability is total conversion capacity as percentage of distillation capacity</a:t>
            </a:r>
          </a:p>
        </p:txBody>
      </p:sp>
    </p:spTree>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r>
              <a:rPr lang="en-US" smtClean="0"/>
              <a:t>U.S. Industry Structural Changes – More Competitive Refineries</a:t>
            </a:r>
          </a:p>
        </p:txBody>
      </p:sp>
      <p:sp>
        <p:nvSpPr>
          <p:cNvPr id="35843" name="Content Placeholder 2"/>
          <p:cNvSpPr>
            <a:spLocks noGrp="1"/>
          </p:cNvSpPr>
          <p:nvPr>
            <p:ph idx="1"/>
          </p:nvPr>
        </p:nvSpPr>
        <p:spPr>
          <a:xfrm>
            <a:off x="457200" y="1524000"/>
            <a:ext cx="8229600" cy="4517992"/>
          </a:xfrm>
        </p:spPr>
        <p:txBody>
          <a:bodyPr>
            <a:normAutofit/>
          </a:bodyPr>
          <a:lstStyle/>
          <a:p>
            <a:pPr>
              <a:buNone/>
            </a:pPr>
            <a:endParaRPr lang="en-US" dirty="0" smtClean="0">
              <a:cs typeface="Arial" charset="0"/>
            </a:endParaRPr>
          </a:p>
          <a:p>
            <a:r>
              <a:rPr lang="en-US" dirty="0" smtClean="0">
                <a:cs typeface="Arial" charset="0"/>
              </a:rPr>
              <a:t>The U.S. refining system is far and away the most sophisticated in the world</a:t>
            </a:r>
          </a:p>
          <a:p>
            <a:pPr lvl="1"/>
            <a:r>
              <a:rPr lang="en-US" dirty="0" smtClean="0">
                <a:cs typeface="Arial" charset="0"/>
              </a:rPr>
              <a:t>Capable of producing high yields of “ultra-clean” fuels</a:t>
            </a:r>
          </a:p>
          <a:p>
            <a:pPr lvl="1"/>
            <a:r>
              <a:rPr lang="en-US" dirty="0" smtClean="0">
                <a:cs typeface="Arial" charset="0"/>
              </a:rPr>
              <a:t>Can run lower cost heavy, high sulfur crudes</a:t>
            </a:r>
          </a:p>
          <a:p>
            <a:endParaRPr lang="en-US" dirty="0" smtClean="0">
              <a:cs typeface="Arial" charset="0"/>
            </a:endParaRPr>
          </a:p>
          <a:p>
            <a:endParaRPr lang="en-US" dirty="0" smtClean="0"/>
          </a:p>
          <a:p>
            <a:pPr lvl="1"/>
            <a:endParaRPr lang="en-US" dirty="0" smtClean="0"/>
          </a:p>
          <a:p>
            <a:pPr lvl="1"/>
            <a:endParaRPr lang="en-US" dirty="0" smtClean="0"/>
          </a:p>
          <a:p>
            <a:pPr lvl="2"/>
            <a:endParaRPr lang="en-US" dirty="0" smtClean="0"/>
          </a:p>
          <a:p>
            <a:endParaRPr lang="en-US" dirty="0" smtClean="0"/>
          </a:p>
        </p:txBody>
      </p:sp>
      <p:sp>
        <p:nvSpPr>
          <p:cNvPr id="35844" name="Slide Number Placeholder 3"/>
          <p:cNvSpPr>
            <a:spLocks noGrp="1"/>
          </p:cNvSpPr>
          <p:nvPr>
            <p:ph type="sldNum" sz="quarter" idx="4294967295"/>
          </p:nvPr>
        </p:nvSpPr>
        <p:spPr>
          <a:xfrm>
            <a:off x="3657600" y="6217920"/>
            <a:ext cx="2133600" cy="301752"/>
          </a:xfrm>
          <a:noFill/>
        </p:spPr>
        <p:txBody>
          <a:bodyPr/>
          <a:lstStyle/>
          <a:p>
            <a:r>
              <a:rPr lang="en-US" sz="1050" dirty="0" smtClean="0">
                <a:latin typeface="Arial" pitchFamily="34" charset="0"/>
                <a:cs typeface="Arial" pitchFamily="34" charset="0"/>
              </a:rPr>
              <a:t>Slide</a:t>
            </a:r>
            <a:r>
              <a:rPr lang="en-US" dirty="0" smtClean="0"/>
              <a:t> </a:t>
            </a:r>
            <a:fld id="{A3626F55-1228-43A3-8A19-96FD172029CD}" type="slidenum">
              <a:rPr lang="en-US" smtClean="0"/>
              <a:pPr/>
              <a:t>37</a:t>
            </a:fld>
            <a:endParaRPr lang="en-US" dirty="0" smtClean="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 calcmode="lin" valueType="num">
                                      <p:cBhvr additive="base">
                                        <p:cTn id="7"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anim calcmode="lin" valueType="num">
                                      <p:cBhvr additive="base">
                                        <p:cTn id="13" dur="1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0"/>
            <a:ext cx="9144000" cy="1399032"/>
          </a:xfrm>
        </p:spPr>
        <p:txBody>
          <a:bodyPr>
            <a:normAutofit/>
          </a:bodyPr>
          <a:lstStyle/>
          <a:p>
            <a:r>
              <a:rPr lang="en-US" sz="4000" dirty="0" smtClean="0"/>
              <a:t>Onerous Carbon </a:t>
            </a:r>
            <a:r>
              <a:rPr lang="en-US" sz="4000" dirty="0" err="1" smtClean="0"/>
              <a:t>Regs</a:t>
            </a:r>
            <a:r>
              <a:rPr lang="en-US" sz="4000" dirty="0" smtClean="0"/>
              <a:t> Now Less Likely</a:t>
            </a:r>
          </a:p>
        </p:txBody>
      </p:sp>
      <p:sp>
        <p:nvSpPr>
          <p:cNvPr id="38915" name="Content Placeholder 2"/>
          <p:cNvSpPr>
            <a:spLocks noGrp="1"/>
          </p:cNvSpPr>
          <p:nvPr>
            <p:ph idx="1"/>
          </p:nvPr>
        </p:nvSpPr>
        <p:spPr>
          <a:xfrm>
            <a:off x="457200" y="1295400"/>
            <a:ext cx="8229600" cy="4517992"/>
          </a:xfrm>
        </p:spPr>
        <p:txBody>
          <a:bodyPr>
            <a:normAutofit fontScale="92500" lnSpcReduction="20000"/>
          </a:bodyPr>
          <a:lstStyle/>
          <a:p>
            <a:r>
              <a:rPr lang="en-US" dirty="0" smtClean="0"/>
              <a:t>Political developments making passage of Waxman-Markey or similar legislation unlikely (at least this year)</a:t>
            </a:r>
          </a:p>
          <a:p>
            <a:pPr lvl="1"/>
            <a:r>
              <a:rPr lang="en-US" dirty="0" smtClean="0"/>
              <a:t> Difficulties with healthcare legislation</a:t>
            </a:r>
          </a:p>
          <a:p>
            <a:pPr lvl="1"/>
            <a:r>
              <a:rPr lang="en-US" dirty="0" smtClean="0"/>
              <a:t>Loss of Senate super-majority</a:t>
            </a:r>
          </a:p>
          <a:p>
            <a:pPr lvl="1"/>
            <a:r>
              <a:rPr lang="en-US" dirty="0" smtClean="0"/>
              <a:t>Election year dynamics</a:t>
            </a:r>
          </a:p>
          <a:p>
            <a:pPr lvl="1"/>
            <a:r>
              <a:rPr lang="en-US" dirty="0" smtClean="0"/>
              <a:t>Limited success of Copenhagen Conference</a:t>
            </a:r>
          </a:p>
          <a:p>
            <a:pPr lvl="1"/>
            <a:r>
              <a:rPr lang="en-US" dirty="0" smtClean="0"/>
              <a:t>BP and COP exit Climate Partnership</a:t>
            </a:r>
          </a:p>
          <a:p>
            <a:pPr>
              <a:buFont typeface="Wingdings" pitchFamily="2" charset="2"/>
              <a:buNone/>
            </a:pPr>
            <a:endParaRPr lang="en-US" dirty="0" smtClean="0"/>
          </a:p>
          <a:p>
            <a:r>
              <a:rPr lang="en-US" dirty="0" smtClean="0"/>
              <a:t>EPA CO2 endangerment finding facing significant legal challenges and public opposition</a:t>
            </a:r>
          </a:p>
        </p:txBody>
      </p:sp>
      <p:sp>
        <p:nvSpPr>
          <p:cNvPr id="38916"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3F433EDF-1100-483D-BBB7-DA68AFFFCC24}" type="slidenum">
              <a:rPr lang="en-US" smtClean="0"/>
              <a:pPr algn="ctr"/>
              <a:t>38</a:t>
            </a:fld>
            <a:endParaRPr lang="en-US" dirty="0" smtClean="0"/>
          </a:p>
        </p:txBody>
      </p:sp>
    </p:spTree>
  </p:cSld>
  <p:clrMapOvr>
    <a:masterClrMapping/>
  </p:clrMapOvr>
  <p:transition advClick="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Alternative Fuels Impact Limited for Next 15 Years</a:t>
            </a:r>
          </a:p>
        </p:txBody>
      </p:sp>
      <p:sp>
        <p:nvSpPr>
          <p:cNvPr id="39939" name="Content Placeholder 2"/>
          <p:cNvSpPr>
            <a:spLocks noGrp="1"/>
          </p:cNvSpPr>
          <p:nvPr>
            <p:ph idx="1"/>
          </p:nvPr>
        </p:nvSpPr>
        <p:spPr/>
        <p:txBody>
          <a:bodyPr>
            <a:normAutofit fontScale="77500" lnSpcReduction="20000"/>
          </a:bodyPr>
          <a:lstStyle/>
          <a:p>
            <a:r>
              <a:rPr lang="en-US" dirty="0" smtClean="0"/>
              <a:t>Ethanol – hitting 10% blend wall limit set by auto makers</a:t>
            </a:r>
          </a:p>
          <a:p>
            <a:endParaRPr lang="en-US" dirty="0" smtClean="0"/>
          </a:p>
          <a:p>
            <a:r>
              <a:rPr lang="en-US" dirty="0" smtClean="0"/>
              <a:t>Cellulosic ethanol remains in pilot testing phase</a:t>
            </a:r>
          </a:p>
          <a:p>
            <a:endParaRPr lang="en-US" dirty="0" smtClean="0"/>
          </a:p>
          <a:p>
            <a:r>
              <a:rPr lang="en-US" dirty="0" smtClean="0"/>
              <a:t>Biodiesel market has cratered with loss of blending credit</a:t>
            </a:r>
          </a:p>
          <a:p>
            <a:endParaRPr lang="en-US" dirty="0" smtClean="0"/>
          </a:p>
          <a:p>
            <a:r>
              <a:rPr lang="en-US" dirty="0" smtClean="0"/>
              <a:t>Natural Gas vehicles – infrastructure remains an issue</a:t>
            </a:r>
          </a:p>
          <a:p>
            <a:endParaRPr lang="en-US" dirty="0" smtClean="0"/>
          </a:p>
          <a:p>
            <a:r>
              <a:rPr lang="en-US" dirty="0" smtClean="0"/>
              <a:t>Electric vehicles/plug in hybrid – High cost/Limited range</a:t>
            </a:r>
          </a:p>
          <a:p>
            <a:pPr lvl="1"/>
            <a:r>
              <a:rPr lang="en-US" dirty="0" smtClean="0"/>
              <a:t>Chevy Volt -$40K/40 miles</a:t>
            </a:r>
          </a:p>
          <a:p>
            <a:pPr lvl="1"/>
            <a:r>
              <a:rPr lang="en-US" dirty="0" smtClean="0"/>
              <a:t>Tesla-$100 K/200 miles</a:t>
            </a:r>
          </a:p>
        </p:txBody>
      </p:sp>
      <p:sp>
        <p:nvSpPr>
          <p:cNvPr id="39940"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212030A8-E709-4BAA-847A-647D46A05103}" type="slidenum">
              <a:rPr lang="en-US" smtClean="0"/>
              <a:pPr algn="ctr"/>
              <a:t>39</a:t>
            </a:fld>
            <a:endParaRPr lang="en-US" dirty="0" smtClean="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 </a:t>
            </a:r>
          </a:p>
        </p:txBody>
      </p:sp>
      <p:sp>
        <p:nvSpPr>
          <p:cNvPr id="8195" name="Content Placeholder 2"/>
          <p:cNvSpPr>
            <a:spLocks noGrp="1"/>
          </p:cNvSpPr>
          <p:nvPr>
            <p:ph idx="1"/>
          </p:nvPr>
        </p:nvSpPr>
        <p:spPr>
          <a:xfrm>
            <a:off x="381000" y="1371600"/>
            <a:ext cx="8229600" cy="3189304"/>
          </a:xfrm>
        </p:spPr>
        <p:txBody>
          <a:bodyPr/>
          <a:lstStyle/>
          <a:p>
            <a:pPr algn="ctr">
              <a:buFont typeface="Wingdings" pitchFamily="2" charset="2"/>
              <a:buNone/>
            </a:pPr>
            <a:endParaRPr lang="en-US" sz="4400" dirty="0" smtClean="0"/>
          </a:p>
          <a:p>
            <a:pPr algn="ctr">
              <a:buFont typeface="Wingdings" pitchFamily="2" charset="2"/>
              <a:buNone/>
            </a:pPr>
            <a:endParaRPr lang="en-US" sz="4400" dirty="0" smtClean="0"/>
          </a:p>
          <a:p>
            <a:pPr algn="ctr">
              <a:buFont typeface="Wingdings" pitchFamily="2" charset="2"/>
              <a:buNone/>
            </a:pPr>
            <a:r>
              <a:rPr lang="en-US" sz="4400" dirty="0" smtClean="0">
                <a:solidFill>
                  <a:schemeClr val="tx1"/>
                </a:solidFill>
              </a:rPr>
              <a:t>The Current Environment</a:t>
            </a:r>
          </a:p>
        </p:txBody>
      </p:sp>
      <p:sp>
        <p:nvSpPr>
          <p:cNvPr id="8196" name="Slide Number Placeholder 3"/>
          <p:cNvSpPr>
            <a:spLocks noGrp="1"/>
          </p:cNvSpPr>
          <p:nvPr>
            <p:ph type="sldNum" sz="quarter" idx="4294967295"/>
          </p:nvPr>
        </p:nvSpPr>
        <p:spPr>
          <a:xfrm>
            <a:off x="3581400" y="6248400"/>
            <a:ext cx="1905000" cy="304800"/>
          </a:xfrm>
          <a:noFill/>
        </p:spPr>
        <p:txBody>
          <a:bodyPr/>
          <a:lstStyle/>
          <a:p>
            <a:pPr algn="ctr"/>
            <a:r>
              <a:rPr lang="en-US" sz="1050" dirty="0" smtClean="0">
                <a:latin typeface="Arial" pitchFamily="34" charset="0"/>
                <a:cs typeface="Arial" pitchFamily="34" charset="0"/>
              </a:rPr>
              <a:t>Slide </a:t>
            </a:r>
            <a:fld id="{E765A395-255E-4970-8BCF-41BCEAD6D4BF}" type="slidenum">
              <a:rPr lang="en-US" sz="1050" smtClean="0">
                <a:latin typeface="Arial" pitchFamily="34" charset="0"/>
                <a:cs typeface="Arial" pitchFamily="34" charset="0"/>
              </a:rPr>
              <a:pPr algn="ctr"/>
              <a:t>4</a:t>
            </a:fld>
            <a:endParaRPr lang="en-US" sz="1050" dirty="0" smtClean="0">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r>
              <a:rPr lang="en-US" sz="4000" dirty="0" smtClean="0"/>
              <a:t>Energy Markets No Longer U.S. Centric</a:t>
            </a:r>
          </a:p>
        </p:txBody>
      </p:sp>
      <p:pic>
        <p:nvPicPr>
          <p:cNvPr id="40963" name="Picture 2"/>
          <p:cNvPicPr>
            <a:picLocks noGrp="1" noChangeAspect="1" noChangeArrowheads="1"/>
          </p:cNvPicPr>
          <p:nvPr>
            <p:ph idx="1"/>
          </p:nvPr>
        </p:nvPicPr>
        <p:blipFill>
          <a:blip r:embed="rId3" cstate="print"/>
          <a:srcRect/>
          <a:stretch>
            <a:fillRect/>
          </a:stretch>
        </p:blipFill>
        <p:spPr>
          <a:xfrm>
            <a:off x="2514600" y="1600200"/>
            <a:ext cx="4275118" cy="4114800"/>
          </a:xfrm>
          <a:noFill/>
        </p:spPr>
      </p:pic>
      <p:sp>
        <p:nvSpPr>
          <p:cNvPr id="40964"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 </a:t>
            </a:r>
            <a:fld id="{C9ACC73D-C35E-4F67-B530-EAF94C20CD2E}" type="slidenum">
              <a:rPr lang="en-US" sz="1050" smtClean="0">
                <a:latin typeface="Arial" pitchFamily="34" charset="0"/>
                <a:cs typeface="Arial" pitchFamily="34" charset="0"/>
              </a:rPr>
              <a:pPr algn="ctr"/>
              <a:t>40</a:t>
            </a:fld>
            <a:endParaRPr lang="en-US" sz="1050" dirty="0" smtClean="0">
              <a:latin typeface="Arial" pitchFamily="34" charset="0"/>
              <a:cs typeface="Arial" pitchFamily="34" charset="0"/>
            </a:endParaRPr>
          </a:p>
        </p:txBody>
      </p:sp>
    </p:spTree>
  </p:cSld>
  <p:clrMapOvr>
    <a:masterClrMapping/>
  </p:clrMapOvr>
  <p:transition advClick="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r>
              <a:rPr lang="en-US" dirty="0" smtClean="0"/>
              <a:t>Developing  World To Provide Growth</a:t>
            </a:r>
          </a:p>
        </p:txBody>
      </p:sp>
      <p:pic>
        <p:nvPicPr>
          <p:cNvPr id="41988" name="Picture 2"/>
          <p:cNvPicPr>
            <a:picLocks noGrp="1" noChangeAspect="1" noChangeArrowheads="1"/>
          </p:cNvPicPr>
          <p:nvPr>
            <p:ph sz="half" idx="1"/>
          </p:nvPr>
        </p:nvPicPr>
        <p:blipFill>
          <a:blip r:embed="rId3" cstate="print"/>
          <a:stretch>
            <a:fillRect/>
          </a:stretch>
        </p:blipFill>
        <p:spPr>
          <a:xfrm>
            <a:off x="0" y="2743200"/>
            <a:ext cx="4409832" cy="2651760"/>
          </a:xfrm>
          <a:noFill/>
        </p:spPr>
      </p:pic>
      <p:pic>
        <p:nvPicPr>
          <p:cNvPr id="41990" name="Picture 3"/>
          <p:cNvPicPr>
            <a:picLocks noGrp="1" noChangeAspect="1" noChangeArrowheads="1"/>
          </p:cNvPicPr>
          <p:nvPr>
            <p:ph sz="half" idx="2"/>
          </p:nvPr>
        </p:nvPicPr>
        <p:blipFill>
          <a:blip r:embed="rId4" cstate="print"/>
          <a:stretch>
            <a:fillRect/>
          </a:stretch>
        </p:blipFill>
        <p:spPr>
          <a:xfrm>
            <a:off x="4721952" y="2743200"/>
            <a:ext cx="4389120" cy="2632014"/>
          </a:xfrm>
          <a:noFill/>
        </p:spPr>
      </p:pic>
      <p:sp>
        <p:nvSpPr>
          <p:cNvPr id="41991" name="Slide Number Placeholder 6"/>
          <p:cNvSpPr>
            <a:spLocks noGrp="1"/>
          </p:cNvSpPr>
          <p:nvPr>
            <p:ph type="sldNum" sz="quarter" idx="12"/>
          </p:nvPr>
        </p:nvSpPr>
        <p:spPr>
          <a:xfrm>
            <a:off x="3657600" y="6217920"/>
            <a:ext cx="1905000" cy="304800"/>
          </a:xfrm>
          <a:noFill/>
        </p:spPr>
        <p:txBody>
          <a:bodyPr/>
          <a:lstStyle/>
          <a:p>
            <a:r>
              <a:rPr lang="en-US" dirty="0" smtClean="0"/>
              <a:t>Slide </a:t>
            </a:r>
            <a:fld id="{F35D09DF-1176-4BC4-A640-4B07CF04055F}" type="slidenum">
              <a:rPr lang="en-US" smtClean="0"/>
              <a:pPr/>
              <a:t>41</a:t>
            </a:fld>
            <a:endParaRPr lang="en-US" dirty="0" smtClean="0"/>
          </a:p>
        </p:txBody>
      </p:sp>
      <p:sp>
        <p:nvSpPr>
          <p:cNvPr id="41987" name="Text Placeholder 2"/>
          <p:cNvSpPr>
            <a:spLocks noGrp="1"/>
          </p:cNvSpPr>
          <p:nvPr>
            <p:ph type="body" idx="4294967295"/>
          </p:nvPr>
        </p:nvSpPr>
        <p:spPr>
          <a:xfrm>
            <a:off x="609600" y="2057400"/>
            <a:ext cx="3276600" cy="533400"/>
          </a:xfrm>
        </p:spPr>
        <p:txBody>
          <a:bodyPr>
            <a:normAutofit/>
          </a:bodyPr>
          <a:lstStyle/>
          <a:p>
            <a:pPr algn="ctr">
              <a:buNone/>
            </a:pPr>
            <a:r>
              <a:rPr lang="en-US" sz="2400" dirty="0" smtClean="0">
                <a:latin typeface="Arial" pitchFamily="34" charset="0"/>
                <a:cs typeface="Arial" pitchFamily="34" charset="0"/>
              </a:rPr>
              <a:t>OECD to remain flat</a:t>
            </a:r>
          </a:p>
        </p:txBody>
      </p:sp>
      <p:sp>
        <p:nvSpPr>
          <p:cNvPr id="41989" name="Text Placeholder 4"/>
          <p:cNvSpPr>
            <a:spLocks noGrp="1"/>
          </p:cNvSpPr>
          <p:nvPr>
            <p:ph type="body" sz="quarter" idx="4294967295"/>
          </p:nvPr>
        </p:nvSpPr>
        <p:spPr>
          <a:xfrm>
            <a:off x="4876800" y="2057400"/>
            <a:ext cx="3581400" cy="457200"/>
          </a:xfrm>
        </p:spPr>
        <p:txBody>
          <a:bodyPr>
            <a:normAutofit/>
          </a:bodyPr>
          <a:lstStyle/>
          <a:p>
            <a:pPr algn="ctr">
              <a:buNone/>
            </a:pPr>
            <a:r>
              <a:rPr lang="en-US" sz="2400" dirty="0" smtClean="0">
                <a:latin typeface="Arial" pitchFamily="34" charset="0"/>
                <a:cs typeface="Arial" pitchFamily="34" charset="0"/>
              </a:rPr>
              <a:t>Early stage of growth</a:t>
            </a:r>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4800" y="228600"/>
            <a:ext cx="1066800" cy="6153912"/>
          </a:xfrm>
          <a:noFill/>
          <a:ln>
            <a:noFill/>
          </a:ln>
        </p:spPr>
        <p:txBody>
          <a:bodyPr>
            <a:normAutofit fontScale="90000"/>
          </a:bodyPr>
          <a:lstStyle/>
          <a:p>
            <a:r>
              <a:rPr lang="en-US" b="0" dirty="0" smtClean="0">
                <a:solidFill>
                  <a:srgbClr val="F07F6D"/>
                </a:solidFill>
                <a:effectLst/>
                <a:latin typeface="Arial" pitchFamily="34" charset="0"/>
                <a:cs typeface="Arial" pitchFamily="34" charset="0"/>
              </a:rPr>
              <a:t>Situation Much Different Than Before</a:t>
            </a:r>
          </a:p>
        </p:txBody>
      </p:sp>
      <p:sp>
        <p:nvSpPr>
          <p:cNvPr id="43011" name="Text Placeholder 2"/>
          <p:cNvSpPr>
            <a:spLocks noGrp="1"/>
          </p:cNvSpPr>
          <p:nvPr>
            <p:ph type="body" idx="1"/>
          </p:nvPr>
        </p:nvSpPr>
        <p:spPr/>
        <p:txBody>
          <a:bodyPr/>
          <a:lstStyle/>
          <a:p>
            <a:r>
              <a:rPr lang="en-US" smtClean="0"/>
              <a:t>Early 80’s</a:t>
            </a:r>
          </a:p>
        </p:txBody>
      </p:sp>
      <p:sp>
        <p:nvSpPr>
          <p:cNvPr id="43012" name="Content Placeholder 3"/>
          <p:cNvSpPr>
            <a:spLocks noGrp="1"/>
          </p:cNvSpPr>
          <p:nvPr>
            <p:ph sz="half" idx="2"/>
          </p:nvPr>
        </p:nvSpPr>
        <p:spPr>
          <a:xfrm>
            <a:off x="2022230" y="685800"/>
            <a:ext cx="6858000" cy="2622452"/>
          </a:xfrm>
        </p:spPr>
        <p:txBody>
          <a:bodyPr/>
          <a:lstStyle/>
          <a:p>
            <a:r>
              <a:rPr lang="en-US" sz="2000" dirty="0" smtClean="0"/>
              <a:t>China/India still controlled/stagnant economies – avg. GDP growth of 5% in 1980’s</a:t>
            </a:r>
          </a:p>
          <a:p>
            <a:r>
              <a:rPr lang="en-US" sz="2000" dirty="0" smtClean="0"/>
              <a:t>EM only 34% of world petroleum demand</a:t>
            </a:r>
          </a:p>
          <a:p>
            <a:r>
              <a:rPr lang="en-US" sz="2000" dirty="0" smtClean="0"/>
              <a:t>Excess refining capacity in much of the world – due to govt. policies/incentives</a:t>
            </a:r>
          </a:p>
        </p:txBody>
      </p:sp>
      <p:sp>
        <p:nvSpPr>
          <p:cNvPr id="43013" name="Text Placeholder 4"/>
          <p:cNvSpPr>
            <a:spLocks noGrp="1"/>
          </p:cNvSpPr>
          <p:nvPr>
            <p:ph type="body" sz="quarter" idx="3"/>
          </p:nvPr>
        </p:nvSpPr>
        <p:spPr/>
        <p:txBody>
          <a:bodyPr/>
          <a:lstStyle/>
          <a:p>
            <a:r>
              <a:rPr lang="en-US" smtClean="0"/>
              <a:t>Now</a:t>
            </a:r>
          </a:p>
        </p:txBody>
      </p:sp>
      <p:sp>
        <p:nvSpPr>
          <p:cNvPr id="43014" name="Content Placeholder 5"/>
          <p:cNvSpPr>
            <a:spLocks noGrp="1"/>
          </p:cNvSpPr>
          <p:nvPr>
            <p:ph sz="quarter" idx="4"/>
          </p:nvPr>
        </p:nvSpPr>
        <p:spPr/>
        <p:txBody>
          <a:bodyPr/>
          <a:lstStyle/>
          <a:p>
            <a:r>
              <a:rPr lang="en-US" sz="2000" dirty="0" smtClean="0"/>
              <a:t>China/India economies growing fast – avg. GDP growth expected to be 9%</a:t>
            </a:r>
          </a:p>
          <a:p>
            <a:r>
              <a:rPr lang="en-US" sz="2000" dirty="0" smtClean="0"/>
              <a:t>EM now 45% of world petroleum demand and growing</a:t>
            </a:r>
          </a:p>
          <a:p>
            <a:r>
              <a:rPr lang="en-US" sz="2000" dirty="0" smtClean="0"/>
              <a:t>Refining capacity only three years removed from “Golden Age” shortages; surplus caused by recession </a:t>
            </a:r>
          </a:p>
          <a:p>
            <a:endParaRPr lang="en-US" dirty="0" smtClean="0"/>
          </a:p>
        </p:txBody>
      </p:sp>
      <p:sp>
        <p:nvSpPr>
          <p:cNvPr id="43015" name="Slide Number Placeholder 6"/>
          <p:cNvSpPr>
            <a:spLocks noGrp="1"/>
          </p:cNvSpPr>
          <p:nvPr>
            <p:ph type="sldNum" sz="quarter" idx="4294967295"/>
          </p:nvPr>
        </p:nvSpPr>
        <p:spPr>
          <a:xfrm>
            <a:off x="4791456" y="6480969"/>
            <a:ext cx="2130552" cy="301752"/>
          </a:xfrm>
          <a:noFill/>
        </p:spPr>
        <p:txBody>
          <a:bodyPr/>
          <a:lstStyle/>
          <a:p>
            <a:r>
              <a:rPr lang="en-US" dirty="0" smtClean="0"/>
              <a:t>Slide </a:t>
            </a:r>
            <a:fld id="{B092E88B-EE06-4C87-B983-61CC5DD641C3}" type="slidenum">
              <a:rPr lang="en-US" smtClean="0"/>
              <a:pPr/>
              <a:t>42</a:t>
            </a:fld>
            <a:endParaRPr lang="en-US" dirty="0" smtClean="0"/>
          </a:p>
        </p:txBody>
      </p:sp>
    </p:spTree>
  </p:cSld>
  <p:clrMapOvr>
    <a:masterClrMapping/>
  </p:clrMapOvr>
  <p:transition advClick="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399032"/>
          </a:xfrm>
        </p:spPr>
        <p:txBody>
          <a:bodyPr/>
          <a:lstStyle/>
          <a:p>
            <a:r>
              <a:rPr lang="en-US" dirty="0" smtClean="0"/>
              <a:t>Less Capacity Growth by Mid-Decade</a:t>
            </a:r>
          </a:p>
        </p:txBody>
      </p:sp>
      <p:sp>
        <p:nvSpPr>
          <p:cNvPr id="45059" name="Content Placeholder 2"/>
          <p:cNvSpPr>
            <a:spLocks noGrp="1"/>
          </p:cNvSpPr>
          <p:nvPr>
            <p:ph idx="1"/>
          </p:nvPr>
        </p:nvSpPr>
        <p:spPr>
          <a:xfrm>
            <a:off x="381000" y="1676400"/>
            <a:ext cx="8229600" cy="4517992"/>
          </a:xfrm>
        </p:spPr>
        <p:txBody>
          <a:bodyPr>
            <a:normAutofit/>
          </a:bodyPr>
          <a:lstStyle/>
          <a:p>
            <a:r>
              <a:rPr lang="en-US" dirty="0" smtClean="0"/>
              <a:t>Market sensitive refining industry will continue to rationalize capacity</a:t>
            </a:r>
          </a:p>
          <a:p>
            <a:pPr lvl="1"/>
            <a:endParaRPr lang="en-US" dirty="0" smtClean="0"/>
          </a:p>
          <a:p>
            <a:r>
              <a:rPr lang="en-US" dirty="0" smtClean="0"/>
              <a:t>Depressed market, limited access to capital and uncertain prospects will result in very few new projects</a:t>
            </a:r>
          </a:p>
          <a:p>
            <a:pPr lvl="1"/>
            <a:r>
              <a:rPr lang="en-US" dirty="0" smtClean="0"/>
              <a:t>Spending in 2010 is expected to drop by 30%</a:t>
            </a:r>
          </a:p>
          <a:p>
            <a:endParaRPr lang="en-US" dirty="0" smtClean="0"/>
          </a:p>
        </p:txBody>
      </p:sp>
      <p:sp>
        <p:nvSpPr>
          <p:cNvPr id="45060"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CB1F82B2-E13E-4B4B-AD7A-76DDC9E3B727}" type="slidenum">
              <a:rPr lang="en-US" smtClean="0"/>
              <a:pPr/>
              <a:t>43</a:t>
            </a:fld>
            <a:endParaRPr lang="en-US" dirty="0" smtClean="0"/>
          </a:p>
        </p:txBody>
      </p:sp>
    </p:spTree>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0"/>
            <a:ext cx="9144000" cy="1399032"/>
          </a:xfrm>
        </p:spPr>
        <p:txBody>
          <a:bodyPr/>
          <a:lstStyle/>
          <a:p>
            <a:r>
              <a:rPr lang="en-US" dirty="0" smtClean="0"/>
              <a:t>2010 </a:t>
            </a:r>
            <a:r>
              <a:rPr lang="en-US" dirty="0" err="1" smtClean="0"/>
              <a:t>Capex</a:t>
            </a:r>
            <a:r>
              <a:rPr lang="en-US" dirty="0" smtClean="0"/>
              <a:t> Reduced </a:t>
            </a:r>
          </a:p>
        </p:txBody>
      </p:sp>
      <p:sp>
        <p:nvSpPr>
          <p:cNvPr id="46083"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D12B5450-D8DA-420D-82AE-B557E6C90ECF}" type="slidenum">
              <a:rPr lang="en-US" smtClean="0"/>
              <a:pPr/>
              <a:t>44</a:t>
            </a:fld>
            <a:endParaRPr lang="en-US" dirty="0" smtClean="0"/>
          </a:p>
        </p:txBody>
      </p:sp>
      <p:sp>
        <p:nvSpPr>
          <p:cNvPr id="46084" name="TextBox 6"/>
          <p:cNvSpPr txBox="1">
            <a:spLocks noChangeArrowheads="1"/>
          </p:cNvSpPr>
          <p:nvPr/>
        </p:nvSpPr>
        <p:spPr bwMode="auto">
          <a:xfrm>
            <a:off x="2635250" y="6000750"/>
            <a:ext cx="2698750" cy="215444"/>
          </a:xfrm>
          <a:prstGeom prst="rect">
            <a:avLst/>
          </a:prstGeom>
          <a:noFill/>
          <a:ln w="9525">
            <a:noFill/>
            <a:miter lim="800000"/>
            <a:headEnd/>
            <a:tailEnd/>
          </a:ln>
        </p:spPr>
        <p:txBody>
          <a:bodyPr wrap="square">
            <a:spAutoFit/>
          </a:bodyPr>
          <a:lstStyle/>
          <a:p>
            <a:pPr algn="l"/>
            <a:r>
              <a:rPr lang="en-US" sz="800" dirty="0">
                <a:solidFill>
                  <a:srgbClr val="080808"/>
                </a:solidFill>
              </a:rPr>
              <a:t>*Have not provided 2010 </a:t>
            </a:r>
            <a:r>
              <a:rPr lang="en-US" sz="800" dirty="0" err="1">
                <a:solidFill>
                  <a:srgbClr val="080808"/>
                </a:solidFill>
              </a:rPr>
              <a:t>capex</a:t>
            </a:r>
            <a:r>
              <a:rPr lang="en-US" sz="800" dirty="0">
                <a:solidFill>
                  <a:srgbClr val="080808"/>
                </a:solidFill>
              </a:rPr>
              <a:t> budget update</a:t>
            </a:r>
          </a:p>
        </p:txBody>
      </p:sp>
      <p:graphicFrame>
        <p:nvGraphicFramePr>
          <p:cNvPr id="7" name="Table 6"/>
          <p:cNvGraphicFramePr>
            <a:graphicFrameLocks noGrp="1"/>
          </p:cNvGraphicFramePr>
          <p:nvPr/>
        </p:nvGraphicFramePr>
        <p:xfrm>
          <a:off x="2635250" y="1600201"/>
          <a:ext cx="3644901" cy="4356097"/>
        </p:xfrm>
        <a:graphic>
          <a:graphicData uri="http://schemas.openxmlformats.org/drawingml/2006/table">
            <a:tbl>
              <a:tblPr firstRow="1">
                <a:tableStyleId>{3C2FFA5D-87B4-456A-9821-1D502468CF0F}</a:tableStyleId>
              </a:tblPr>
              <a:tblGrid>
                <a:gridCol w="1367248"/>
                <a:gridCol w="690198"/>
                <a:gridCol w="808518"/>
                <a:gridCol w="778937"/>
              </a:tblGrid>
              <a:tr h="268714">
                <a:tc>
                  <a:txBody>
                    <a:bodyPr/>
                    <a:lstStyle/>
                    <a:p>
                      <a:pPr algn="l" fontAlgn="b"/>
                      <a:r>
                        <a:rPr lang="en-US" sz="1200" u="none" strike="noStrike" dirty="0"/>
                        <a:t> </a:t>
                      </a:r>
                      <a:endParaRPr lang="en-US" sz="1200" b="1" i="0" u="none" strike="noStrike" dirty="0">
                        <a:solidFill>
                          <a:srgbClr val="FFFFFF"/>
                        </a:solidFill>
                        <a:latin typeface="Arial"/>
                      </a:endParaRPr>
                    </a:p>
                  </a:txBody>
                  <a:tcPr marL="8260" marR="8260" marT="8260" marB="0" anchor="b"/>
                </a:tc>
                <a:tc gridSpan="2">
                  <a:txBody>
                    <a:bodyPr/>
                    <a:lstStyle/>
                    <a:p>
                      <a:pPr algn="ctr" fontAlgn="b"/>
                      <a:r>
                        <a:rPr lang="en-US" sz="1200" u="none" strike="noStrike" dirty="0"/>
                        <a:t>$ MM</a:t>
                      </a:r>
                      <a:endParaRPr lang="en-US" sz="1200" b="1" i="0" u="none" strike="noStrike" dirty="0">
                        <a:solidFill>
                          <a:srgbClr val="FFFFFF"/>
                        </a:solidFill>
                        <a:latin typeface="Arial"/>
                      </a:endParaRPr>
                    </a:p>
                  </a:txBody>
                  <a:tcPr marL="8260" marR="8260" marT="8260" marB="0" anchor="b"/>
                </a:tc>
                <a:tc hMerge="1">
                  <a:txBody>
                    <a:bodyPr/>
                    <a:lstStyle/>
                    <a:p>
                      <a:endParaRPr lang="en-US"/>
                    </a:p>
                  </a:txBody>
                  <a:tcPr/>
                </a:tc>
                <a:tc>
                  <a:txBody>
                    <a:bodyPr/>
                    <a:lstStyle/>
                    <a:p>
                      <a:pPr algn="l" fontAlgn="b"/>
                      <a:r>
                        <a:rPr lang="en-US" sz="1200" u="none" strike="noStrike" dirty="0"/>
                        <a:t> </a:t>
                      </a:r>
                      <a:endParaRPr lang="en-US" sz="1200" b="1" i="0" u="none" strike="noStrike" dirty="0">
                        <a:solidFill>
                          <a:srgbClr val="FFFFFF"/>
                        </a:solidFill>
                        <a:latin typeface="Arial"/>
                      </a:endParaRPr>
                    </a:p>
                  </a:txBody>
                  <a:tcPr marL="8260" marR="8260" marT="8260" marB="0" anchor="b"/>
                </a:tc>
              </a:tr>
              <a:tr h="211873">
                <a:tc>
                  <a:txBody>
                    <a:bodyPr/>
                    <a:lstStyle/>
                    <a:p>
                      <a:pPr algn="l" fontAlgn="b"/>
                      <a:r>
                        <a:rPr lang="en-US" sz="1200" u="none" strike="noStrike"/>
                        <a:t> </a:t>
                      </a:r>
                      <a:endParaRPr lang="en-US" sz="1200" b="1" i="0" u="none" strike="noStrike">
                        <a:solidFill>
                          <a:srgbClr val="FFFFFF"/>
                        </a:solidFill>
                        <a:latin typeface="Arial"/>
                      </a:endParaRPr>
                    </a:p>
                  </a:txBody>
                  <a:tcPr marL="8260" marR="8260" marT="8260" marB="0" anchor="b"/>
                </a:tc>
                <a:tc>
                  <a:txBody>
                    <a:bodyPr/>
                    <a:lstStyle/>
                    <a:p>
                      <a:pPr algn="r" fontAlgn="b"/>
                      <a:r>
                        <a:rPr lang="en-US" sz="1200" u="none" strike="noStrike" dirty="0"/>
                        <a:t>2010E</a:t>
                      </a:r>
                      <a:endParaRPr lang="en-US" sz="1200" b="1" i="0" u="none" strike="noStrike" dirty="0">
                        <a:solidFill>
                          <a:srgbClr val="FFFFFF"/>
                        </a:solidFill>
                        <a:latin typeface="Arial"/>
                      </a:endParaRPr>
                    </a:p>
                  </a:txBody>
                  <a:tcPr marL="8260" marR="8260" marT="8260" marB="0" anchor="b"/>
                </a:tc>
                <a:tc>
                  <a:txBody>
                    <a:bodyPr/>
                    <a:lstStyle/>
                    <a:p>
                      <a:pPr algn="r" fontAlgn="b"/>
                      <a:r>
                        <a:rPr lang="en-US" sz="1200" u="none" strike="noStrike"/>
                        <a:t>2009</a:t>
                      </a:r>
                      <a:endParaRPr lang="en-US" sz="1200" b="1" i="0" u="none" strike="noStrike">
                        <a:solidFill>
                          <a:srgbClr val="FFFFFF"/>
                        </a:solidFill>
                        <a:latin typeface="Arial"/>
                      </a:endParaRPr>
                    </a:p>
                  </a:txBody>
                  <a:tcPr marL="8260" marR="8260" marT="8260" marB="0" anchor="b"/>
                </a:tc>
                <a:tc>
                  <a:txBody>
                    <a:bodyPr/>
                    <a:lstStyle/>
                    <a:p>
                      <a:pPr algn="r" fontAlgn="b"/>
                      <a:r>
                        <a:rPr lang="en-US" sz="1200" u="none" strike="noStrike" dirty="0"/>
                        <a:t>'10-'09</a:t>
                      </a:r>
                      <a:endParaRPr lang="en-US" sz="1200" b="1" i="0" u="none" strike="noStrike" dirty="0">
                        <a:solidFill>
                          <a:srgbClr val="FFFFFF"/>
                        </a:solidFill>
                        <a:latin typeface="Arial"/>
                      </a:endParaRPr>
                    </a:p>
                  </a:txBody>
                  <a:tcPr marL="8260" marR="8260" marT="8260" marB="0" anchor="b"/>
                </a:tc>
              </a:tr>
              <a:tr h="220701">
                <a:tc>
                  <a:txBody>
                    <a:bodyPr/>
                    <a:lstStyle/>
                    <a:p>
                      <a:pPr algn="l" fontAlgn="b"/>
                      <a:r>
                        <a:rPr lang="en-US" sz="1200" u="none" strike="noStrike" dirty="0" err="1"/>
                        <a:t>Integrateds</a:t>
                      </a:r>
                      <a:endParaRPr lang="en-US" sz="1200" b="0" i="1" u="none" strike="noStrike" dirty="0">
                        <a:solidFill>
                          <a:srgbClr val="000000"/>
                        </a:solidFill>
                        <a:latin typeface="Arial"/>
                      </a:endParaRPr>
                    </a:p>
                  </a:txBody>
                  <a:tcPr marL="8260" marR="8260" marT="8260" marB="0" anchor="b"/>
                </a:tc>
                <a:tc>
                  <a:txBody>
                    <a:bodyPr/>
                    <a:lstStyle/>
                    <a:p>
                      <a:pPr algn="l" fontAlgn="b"/>
                      <a:r>
                        <a:rPr lang="en-US" sz="1200" u="none" strike="noStrike"/>
                        <a:t> </a:t>
                      </a:r>
                      <a:endParaRPr lang="en-US" sz="1200" b="0" i="0"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0" i="0"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ConocoPhillips</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1,300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2,076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(776)</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Chevron</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3,400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4,421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(1,021)</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Marathon</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1,100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2,570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(1,470)</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Hess</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50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118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(68)</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Murphy</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400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376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24 </a:t>
                      </a:r>
                      <a:endParaRPr lang="en-US" sz="1200" b="0" i="0" u="none" strike="noStrike">
                        <a:solidFill>
                          <a:srgbClr val="000000"/>
                        </a:solidFill>
                        <a:latin typeface="Arial"/>
                      </a:endParaRPr>
                    </a:p>
                  </a:txBody>
                  <a:tcPr marL="8260" marR="8260" marT="8260" marB="0" anchor="b"/>
                </a:tc>
              </a:tr>
              <a:tr h="220701">
                <a:tc>
                  <a:txBody>
                    <a:bodyPr/>
                    <a:lstStyle/>
                    <a:p>
                      <a:pPr algn="l" fontAlgn="b"/>
                      <a:r>
                        <a:rPr lang="en-US" sz="1200" u="none" strike="noStrike"/>
                        <a:t>Total</a:t>
                      </a:r>
                      <a:endParaRPr lang="en-US" sz="1200" b="0" i="1" u="none" strike="noStrike">
                        <a:solidFill>
                          <a:srgbClr val="000000"/>
                        </a:solidFill>
                        <a:latin typeface="Arial"/>
                      </a:endParaRPr>
                    </a:p>
                  </a:txBody>
                  <a:tcPr marL="8260" marR="8260" marT="8260" marB="0" anchor="b"/>
                </a:tc>
                <a:tc>
                  <a:txBody>
                    <a:bodyPr/>
                    <a:lstStyle/>
                    <a:p>
                      <a:pPr algn="r" fontAlgn="b"/>
                      <a:r>
                        <a:rPr lang="en-US" sz="1200" u="none" strike="noStrike"/>
                        <a:t>6,250 </a:t>
                      </a:r>
                      <a:endParaRPr lang="en-US" sz="1200" b="0" i="1" u="none" strike="noStrike">
                        <a:solidFill>
                          <a:srgbClr val="000000"/>
                        </a:solidFill>
                        <a:latin typeface="Arial"/>
                      </a:endParaRPr>
                    </a:p>
                  </a:txBody>
                  <a:tcPr marL="8260" marR="8260" marT="8260" marB="0" anchor="b"/>
                </a:tc>
                <a:tc>
                  <a:txBody>
                    <a:bodyPr/>
                    <a:lstStyle/>
                    <a:p>
                      <a:pPr algn="r" fontAlgn="b"/>
                      <a:r>
                        <a:rPr lang="en-US" sz="1200" u="none" strike="noStrike"/>
                        <a:t>9,561 </a:t>
                      </a:r>
                      <a:endParaRPr lang="en-US" sz="1200" b="0" i="1" u="none" strike="noStrike">
                        <a:solidFill>
                          <a:srgbClr val="000000"/>
                        </a:solidFill>
                        <a:latin typeface="Arial"/>
                      </a:endParaRPr>
                    </a:p>
                  </a:txBody>
                  <a:tcPr marL="8260" marR="8260" marT="8260" marB="0" anchor="b"/>
                </a:tc>
                <a:tc>
                  <a:txBody>
                    <a:bodyPr/>
                    <a:lstStyle/>
                    <a:p>
                      <a:pPr algn="r" fontAlgn="b"/>
                      <a:r>
                        <a:rPr lang="en-US" sz="1200" u="none" strike="noStrike"/>
                        <a:t>(3,311)</a:t>
                      </a:r>
                      <a:endParaRPr lang="en-US" sz="1200" b="0" i="1" u="none" strike="noStrike">
                        <a:solidFill>
                          <a:srgbClr val="000000"/>
                        </a:solidFill>
                        <a:latin typeface="Arial"/>
                      </a:endParaRPr>
                    </a:p>
                  </a:txBody>
                  <a:tcPr marL="8260" marR="8260" marT="8260" marB="0" anchor="b"/>
                </a:tc>
              </a:tr>
              <a:tr h="220701">
                <a:tc>
                  <a:txBody>
                    <a:bodyPr/>
                    <a:lstStyle/>
                    <a:p>
                      <a:pPr algn="l" fontAlgn="b"/>
                      <a:r>
                        <a:rPr lang="en-US" sz="1200" u="none" strike="noStrike"/>
                        <a:t> </a:t>
                      </a:r>
                      <a:endParaRPr lang="en-US" sz="1200" b="1" i="1"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1" i="1"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1" i="1"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0" i="0" u="none" strike="noStrike">
                        <a:solidFill>
                          <a:srgbClr val="000000"/>
                        </a:solidFill>
                        <a:latin typeface="Arial"/>
                      </a:endParaRPr>
                    </a:p>
                  </a:txBody>
                  <a:tcPr marL="8260" marR="8260" marT="8260" marB="0" anchor="b"/>
                </a:tc>
              </a:tr>
              <a:tr h="220701">
                <a:tc>
                  <a:txBody>
                    <a:bodyPr/>
                    <a:lstStyle/>
                    <a:p>
                      <a:pPr algn="l" fontAlgn="b"/>
                      <a:r>
                        <a:rPr lang="en-US" sz="1200" u="none" strike="noStrike"/>
                        <a:t>Independents</a:t>
                      </a:r>
                      <a:endParaRPr lang="en-US" sz="1200" b="0" i="1"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0" i="0"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0" i="0"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0" i="1" u="none" strike="noStrike">
                        <a:solidFill>
                          <a:srgbClr val="000000"/>
                        </a:solidFill>
                        <a:latin typeface="Arial"/>
                      </a:endParaRPr>
                    </a:p>
                  </a:txBody>
                  <a:tcPr marL="8260" marR="8260" marT="8260" marB="0" anchor="b"/>
                </a:tc>
              </a:tr>
              <a:tr h="211873">
                <a:tc>
                  <a:txBody>
                    <a:bodyPr/>
                    <a:lstStyle/>
                    <a:p>
                      <a:pPr algn="l" fontAlgn="b"/>
                      <a:r>
                        <a:rPr lang="en-US" sz="1200" u="none" strike="noStrike"/>
                        <a:t>Valero</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2,000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2,700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(700)</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Tesoro</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600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542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58 </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Holly*</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200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350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(150)</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Frontier*</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110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190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(80)</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Alon*</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100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80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20 </a:t>
                      </a:r>
                      <a:endParaRPr lang="en-US" sz="1200" b="0" i="0" u="none" strike="noStrike">
                        <a:solidFill>
                          <a:srgbClr val="000000"/>
                        </a:solidFill>
                        <a:latin typeface="Arial"/>
                      </a:endParaRPr>
                    </a:p>
                  </a:txBody>
                  <a:tcPr marL="8260" marR="8260" marT="8260" marB="0" anchor="b"/>
                </a:tc>
              </a:tr>
              <a:tr h="211873">
                <a:tc>
                  <a:txBody>
                    <a:bodyPr/>
                    <a:lstStyle/>
                    <a:p>
                      <a:pPr algn="l" fontAlgn="b"/>
                      <a:r>
                        <a:rPr lang="en-US" sz="1200" u="none" strike="noStrike"/>
                        <a:t>Sunoco</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444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460 </a:t>
                      </a:r>
                      <a:endParaRPr lang="en-US" sz="1200" b="0" i="0" u="none" strike="noStrike">
                        <a:solidFill>
                          <a:srgbClr val="000000"/>
                        </a:solidFill>
                        <a:latin typeface="Arial"/>
                      </a:endParaRPr>
                    </a:p>
                  </a:txBody>
                  <a:tcPr marL="8260" marR="8260" marT="8260" marB="0" anchor="b"/>
                </a:tc>
                <a:tc>
                  <a:txBody>
                    <a:bodyPr/>
                    <a:lstStyle/>
                    <a:p>
                      <a:pPr algn="r" fontAlgn="b"/>
                      <a:r>
                        <a:rPr lang="en-US" sz="1200" u="none" strike="noStrike"/>
                        <a:t>(16)</a:t>
                      </a:r>
                      <a:endParaRPr lang="en-US" sz="1200" b="0" i="0" u="none" strike="noStrike">
                        <a:solidFill>
                          <a:srgbClr val="000000"/>
                        </a:solidFill>
                        <a:latin typeface="Arial"/>
                      </a:endParaRPr>
                    </a:p>
                  </a:txBody>
                  <a:tcPr marL="8260" marR="8260" marT="8260" marB="0" anchor="b"/>
                </a:tc>
              </a:tr>
              <a:tr h="220701">
                <a:tc>
                  <a:txBody>
                    <a:bodyPr/>
                    <a:lstStyle/>
                    <a:p>
                      <a:pPr algn="l" fontAlgn="b"/>
                      <a:r>
                        <a:rPr lang="en-US" sz="1200" u="none" strike="noStrike"/>
                        <a:t>Total</a:t>
                      </a:r>
                      <a:endParaRPr lang="en-US" sz="1200" b="0" i="1" u="none" strike="noStrike">
                        <a:solidFill>
                          <a:srgbClr val="000000"/>
                        </a:solidFill>
                        <a:latin typeface="Arial"/>
                      </a:endParaRPr>
                    </a:p>
                  </a:txBody>
                  <a:tcPr marL="8260" marR="8260" marT="8260" marB="0" anchor="b"/>
                </a:tc>
                <a:tc>
                  <a:txBody>
                    <a:bodyPr/>
                    <a:lstStyle/>
                    <a:p>
                      <a:pPr algn="r" fontAlgn="b"/>
                      <a:r>
                        <a:rPr lang="en-US" sz="1200" u="none" strike="noStrike"/>
                        <a:t>3,454 </a:t>
                      </a:r>
                      <a:endParaRPr lang="en-US" sz="1200" b="0" i="1" u="none" strike="noStrike">
                        <a:solidFill>
                          <a:srgbClr val="000000"/>
                        </a:solidFill>
                        <a:latin typeface="Arial"/>
                      </a:endParaRPr>
                    </a:p>
                  </a:txBody>
                  <a:tcPr marL="8260" marR="8260" marT="8260" marB="0" anchor="b"/>
                </a:tc>
                <a:tc>
                  <a:txBody>
                    <a:bodyPr/>
                    <a:lstStyle/>
                    <a:p>
                      <a:pPr algn="r" fontAlgn="b"/>
                      <a:r>
                        <a:rPr lang="en-US" sz="1200" u="none" strike="noStrike"/>
                        <a:t>4,322 </a:t>
                      </a:r>
                      <a:endParaRPr lang="en-US" sz="1200" b="0" i="1" u="none" strike="noStrike">
                        <a:solidFill>
                          <a:srgbClr val="000000"/>
                        </a:solidFill>
                        <a:latin typeface="Arial"/>
                      </a:endParaRPr>
                    </a:p>
                  </a:txBody>
                  <a:tcPr marL="8260" marR="8260" marT="8260" marB="0" anchor="b"/>
                </a:tc>
                <a:tc>
                  <a:txBody>
                    <a:bodyPr/>
                    <a:lstStyle/>
                    <a:p>
                      <a:pPr algn="r" fontAlgn="b"/>
                      <a:r>
                        <a:rPr lang="en-US" sz="1200" u="none" strike="noStrike"/>
                        <a:t>(868)</a:t>
                      </a:r>
                      <a:endParaRPr lang="en-US" sz="1200" b="0" i="1" u="none" strike="noStrike">
                        <a:solidFill>
                          <a:srgbClr val="000000"/>
                        </a:solidFill>
                        <a:latin typeface="Arial"/>
                      </a:endParaRPr>
                    </a:p>
                  </a:txBody>
                  <a:tcPr marL="8260" marR="8260" marT="8260" marB="0" anchor="b"/>
                </a:tc>
              </a:tr>
              <a:tr h="220701">
                <a:tc>
                  <a:txBody>
                    <a:bodyPr/>
                    <a:lstStyle/>
                    <a:p>
                      <a:pPr algn="l" fontAlgn="b"/>
                      <a:r>
                        <a:rPr lang="en-US" sz="1200" u="none" strike="noStrike"/>
                        <a:t> </a:t>
                      </a:r>
                      <a:endParaRPr lang="en-US" sz="1200" b="0" i="1"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0" i="1"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0" i="1" u="none" strike="noStrike">
                        <a:solidFill>
                          <a:srgbClr val="000000"/>
                        </a:solidFill>
                        <a:latin typeface="Arial"/>
                      </a:endParaRPr>
                    </a:p>
                  </a:txBody>
                  <a:tcPr marL="8260" marR="8260" marT="8260" marB="0" anchor="b"/>
                </a:tc>
                <a:tc>
                  <a:txBody>
                    <a:bodyPr/>
                    <a:lstStyle/>
                    <a:p>
                      <a:pPr algn="l" fontAlgn="b"/>
                      <a:r>
                        <a:rPr lang="en-US" sz="1200" u="none" strike="noStrike"/>
                        <a:t> </a:t>
                      </a:r>
                      <a:endParaRPr lang="en-US" sz="1200" b="0" i="1" u="none" strike="noStrike">
                        <a:solidFill>
                          <a:srgbClr val="000000"/>
                        </a:solidFill>
                        <a:latin typeface="Arial"/>
                      </a:endParaRPr>
                    </a:p>
                  </a:txBody>
                  <a:tcPr marL="8260" marR="8260" marT="8260" marB="0" anchor="b"/>
                </a:tc>
              </a:tr>
              <a:tr h="220701">
                <a:tc>
                  <a:txBody>
                    <a:bodyPr/>
                    <a:lstStyle/>
                    <a:p>
                      <a:pPr algn="l" fontAlgn="b"/>
                      <a:r>
                        <a:rPr lang="en-US" sz="1200" u="none" strike="noStrike"/>
                        <a:t>Total</a:t>
                      </a:r>
                      <a:endParaRPr lang="en-US" sz="1200" b="1" i="0" u="none" strike="noStrike">
                        <a:solidFill>
                          <a:srgbClr val="000000"/>
                        </a:solidFill>
                        <a:latin typeface="Arial"/>
                      </a:endParaRPr>
                    </a:p>
                  </a:txBody>
                  <a:tcPr marL="8260" marR="8260" marT="8260" marB="0" anchor="b"/>
                </a:tc>
                <a:tc>
                  <a:txBody>
                    <a:bodyPr/>
                    <a:lstStyle/>
                    <a:p>
                      <a:pPr algn="r" fontAlgn="b"/>
                      <a:r>
                        <a:rPr lang="en-US" sz="1200" u="none" strike="noStrike"/>
                        <a:t>9,704 </a:t>
                      </a:r>
                      <a:endParaRPr lang="en-US" sz="1200" b="1" i="0" u="none" strike="noStrike">
                        <a:solidFill>
                          <a:srgbClr val="000000"/>
                        </a:solidFill>
                        <a:latin typeface="Arial"/>
                      </a:endParaRPr>
                    </a:p>
                  </a:txBody>
                  <a:tcPr marL="8260" marR="8260" marT="8260" marB="0" anchor="b"/>
                </a:tc>
                <a:tc>
                  <a:txBody>
                    <a:bodyPr/>
                    <a:lstStyle/>
                    <a:p>
                      <a:pPr algn="r" fontAlgn="b"/>
                      <a:r>
                        <a:rPr lang="en-US" sz="1200" u="none" strike="noStrike"/>
                        <a:t>13,883 </a:t>
                      </a:r>
                      <a:endParaRPr lang="en-US" sz="1200" b="1" i="1" u="none" strike="noStrike">
                        <a:solidFill>
                          <a:srgbClr val="000000"/>
                        </a:solidFill>
                        <a:latin typeface="Arial"/>
                      </a:endParaRPr>
                    </a:p>
                  </a:txBody>
                  <a:tcPr marL="8260" marR="8260" marT="8260" marB="0" anchor="b"/>
                </a:tc>
                <a:tc>
                  <a:txBody>
                    <a:bodyPr/>
                    <a:lstStyle/>
                    <a:p>
                      <a:pPr algn="r" fontAlgn="b"/>
                      <a:r>
                        <a:rPr lang="en-US" sz="1200" u="none" strike="noStrike" dirty="0"/>
                        <a:t>(4,179)</a:t>
                      </a:r>
                      <a:endParaRPr lang="en-US" sz="1200" b="1" i="1" u="none" strike="noStrike" dirty="0">
                        <a:solidFill>
                          <a:srgbClr val="000000"/>
                        </a:solidFill>
                        <a:latin typeface="Arial"/>
                      </a:endParaRPr>
                    </a:p>
                  </a:txBody>
                  <a:tcPr marL="8260" marR="8260" marT="8260" marB="0" anchor="b"/>
                </a:tc>
              </a:tr>
            </a:tbl>
          </a:graphicData>
        </a:graphic>
      </p:graphicFrame>
    </p:spTree>
  </p:cSld>
  <p:clrMapOvr>
    <a:masterClrMapping/>
  </p:clrMapOvr>
  <p:transition advClick="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399032"/>
          </a:xfrm>
        </p:spPr>
        <p:txBody>
          <a:bodyPr/>
          <a:lstStyle/>
          <a:p>
            <a:r>
              <a:rPr lang="en-US" dirty="0" smtClean="0"/>
              <a:t>Less Capacity Growth by Mid-Decade</a:t>
            </a:r>
          </a:p>
        </p:txBody>
      </p:sp>
      <p:sp>
        <p:nvSpPr>
          <p:cNvPr id="45059" name="Content Placeholder 2"/>
          <p:cNvSpPr>
            <a:spLocks noGrp="1"/>
          </p:cNvSpPr>
          <p:nvPr>
            <p:ph idx="1"/>
          </p:nvPr>
        </p:nvSpPr>
        <p:spPr>
          <a:xfrm>
            <a:off x="304800" y="1219200"/>
            <a:ext cx="8229600" cy="4517992"/>
          </a:xfrm>
        </p:spPr>
        <p:txBody>
          <a:bodyPr>
            <a:normAutofit lnSpcReduction="10000"/>
          </a:bodyPr>
          <a:lstStyle/>
          <a:p>
            <a:r>
              <a:rPr lang="en-US" dirty="0" smtClean="0"/>
              <a:t>Market sensitive refining industry will continue to rationalize capacity</a:t>
            </a:r>
          </a:p>
          <a:p>
            <a:pPr lvl="1"/>
            <a:endParaRPr lang="en-US" dirty="0" smtClean="0"/>
          </a:p>
          <a:p>
            <a:r>
              <a:rPr lang="en-US" dirty="0" smtClean="0"/>
              <a:t>Depressed market, limited access to capital and uncertain prospects will result in very few new projects</a:t>
            </a:r>
          </a:p>
          <a:p>
            <a:pPr lvl="1"/>
            <a:r>
              <a:rPr lang="en-US" dirty="0" smtClean="0"/>
              <a:t>Spending in 2010 is expected to drop by 30%</a:t>
            </a:r>
          </a:p>
          <a:p>
            <a:pPr lvl="1"/>
            <a:r>
              <a:rPr lang="en-US" dirty="0" smtClean="0"/>
              <a:t>The </a:t>
            </a:r>
            <a:r>
              <a:rPr lang="en-US" dirty="0" err="1" smtClean="0"/>
              <a:t>capex</a:t>
            </a:r>
            <a:r>
              <a:rPr lang="en-US" dirty="0" smtClean="0"/>
              <a:t> that is being budgeted is for regulatory compliance and reducing costs – not adding capacity</a:t>
            </a:r>
          </a:p>
          <a:p>
            <a:endParaRPr lang="en-US" dirty="0" smtClean="0"/>
          </a:p>
        </p:txBody>
      </p:sp>
      <p:sp>
        <p:nvSpPr>
          <p:cNvPr id="45060"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CB1F82B2-E13E-4B4B-AD7A-76DDC9E3B727}" type="slidenum">
              <a:rPr lang="en-US" smtClean="0"/>
              <a:pPr/>
              <a:t>45</a:t>
            </a:fld>
            <a:endParaRPr lang="en-US" dirty="0" smtClean="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4" end="4"/>
                                            </p:txEl>
                                          </p:spTgt>
                                        </p:tgtEl>
                                        <p:attrNameLst>
                                          <p:attrName>style.visibility</p:attrName>
                                        </p:attrNameLst>
                                      </p:cBhvr>
                                      <p:to>
                                        <p:strVal val="visible"/>
                                      </p:to>
                                    </p:set>
                                    <p:anim calcmode="lin" valueType="num">
                                      <p:cBhvr additive="base">
                                        <p:cTn id="7" dur="10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0" y="0"/>
            <a:ext cx="9144000" cy="1399032"/>
          </a:xfrm>
        </p:spPr>
        <p:txBody>
          <a:bodyPr>
            <a:normAutofit fontScale="90000"/>
          </a:bodyPr>
          <a:lstStyle/>
          <a:p>
            <a:r>
              <a:rPr lang="en-US" dirty="0" smtClean="0"/>
              <a:t>Asian Expansion For Regional Demand </a:t>
            </a:r>
            <a:br>
              <a:rPr lang="en-US" dirty="0" smtClean="0"/>
            </a:br>
            <a:r>
              <a:rPr lang="en-US" dirty="0" smtClean="0"/>
              <a:t>– No Excess To Export</a:t>
            </a:r>
          </a:p>
        </p:txBody>
      </p:sp>
      <p:sp>
        <p:nvSpPr>
          <p:cNvPr id="47108"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583E5D60-6081-41AA-BF1A-59FE0791E53F}" type="slidenum">
              <a:rPr lang="en-US" smtClean="0"/>
              <a:pPr/>
              <a:t>46</a:t>
            </a:fld>
            <a:endParaRPr lang="en-US" dirty="0" smtClean="0"/>
          </a:p>
        </p:txBody>
      </p:sp>
      <p:graphicFrame>
        <p:nvGraphicFramePr>
          <p:cNvPr id="6" name="Content Placeholder 5"/>
          <p:cNvGraphicFramePr>
            <a:graphicFrameLocks noGrp="1"/>
          </p:cNvGraphicFramePr>
          <p:nvPr>
            <p:ph idx="1"/>
          </p:nvPr>
        </p:nvGraphicFramePr>
        <p:xfrm>
          <a:off x="381000" y="1524000"/>
          <a:ext cx="8229600" cy="45180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Click="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865188" y="266700"/>
            <a:ext cx="7391400" cy="952500"/>
          </a:xfrm>
        </p:spPr>
        <p:txBody>
          <a:bodyPr>
            <a:normAutofit/>
          </a:bodyPr>
          <a:lstStyle/>
          <a:p>
            <a:r>
              <a:rPr lang="en-US" dirty="0" smtClean="0"/>
              <a:t>Market To Tighten By 2016</a:t>
            </a:r>
          </a:p>
        </p:txBody>
      </p:sp>
      <p:pic>
        <p:nvPicPr>
          <p:cNvPr id="48131" name="Picture 3"/>
          <p:cNvPicPr>
            <a:picLocks noGrp="1" noChangeAspect="1" noChangeArrowheads="1"/>
          </p:cNvPicPr>
          <p:nvPr>
            <p:ph idx="1"/>
          </p:nvPr>
        </p:nvPicPr>
        <p:blipFill>
          <a:blip r:embed="rId3" cstate="print"/>
          <a:srcRect/>
          <a:stretch>
            <a:fillRect/>
          </a:stretch>
        </p:blipFill>
        <p:spPr>
          <a:xfrm>
            <a:off x="788988" y="1500188"/>
            <a:ext cx="7542212" cy="4125912"/>
          </a:xfrm>
          <a:noFill/>
        </p:spPr>
      </p:pic>
      <p:sp>
        <p:nvSpPr>
          <p:cNvPr id="48132"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51BD341F-70E6-4411-BFC2-0F1F3CF18DBF}" type="slidenum">
              <a:rPr lang="en-US" smtClean="0"/>
              <a:pPr/>
              <a:t>47</a:t>
            </a:fld>
            <a:endParaRPr lang="en-US" dirty="0" smtClean="0"/>
          </a:p>
        </p:txBody>
      </p:sp>
    </p:spTree>
  </p:cSld>
  <p:clrMapOvr>
    <a:masterClrMapping/>
  </p:clrMapOvr>
  <p:transition advClick="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 </a:t>
            </a:r>
          </a:p>
        </p:txBody>
      </p:sp>
      <p:sp>
        <p:nvSpPr>
          <p:cNvPr id="49155" name="Content Placeholder 2"/>
          <p:cNvSpPr>
            <a:spLocks noGrp="1"/>
          </p:cNvSpPr>
          <p:nvPr>
            <p:ph idx="1"/>
          </p:nvPr>
        </p:nvSpPr>
        <p:spPr>
          <a:xfrm>
            <a:off x="381000" y="1066800"/>
            <a:ext cx="8229600" cy="4517992"/>
          </a:xfrm>
        </p:spPr>
        <p:txBody>
          <a:bodyPr/>
          <a:lstStyle/>
          <a:p>
            <a:pPr algn="ctr">
              <a:buFont typeface="Wingdings" pitchFamily="2" charset="2"/>
              <a:buNone/>
            </a:pPr>
            <a:endParaRPr lang="en-US" sz="4400" dirty="0" smtClean="0"/>
          </a:p>
          <a:p>
            <a:pPr algn="ctr">
              <a:buFont typeface="Wingdings" pitchFamily="2" charset="2"/>
              <a:buNone/>
            </a:pPr>
            <a:endParaRPr lang="en-US" sz="4400" dirty="0" smtClean="0"/>
          </a:p>
          <a:p>
            <a:pPr algn="ctr">
              <a:buFont typeface="Wingdings" pitchFamily="2" charset="2"/>
              <a:buNone/>
            </a:pPr>
            <a:r>
              <a:rPr lang="en-US" sz="4400" dirty="0" smtClean="0">
                <a:solidFill>
                  <a:schemeClr val="tx1"/>
                </a:solidFill>
              </a:rPr>
              <a:t>Forecasting The Future (?)</a:t>
            </a:r>
          </a:p>
        </p:txBody>
      </p:sp>
      <p:sp>
        <p:nvSpPr>
          <p:cNvPr id="49156"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0B232C1C-F095-429F-A018-6AD272DBD71D}" type="slidenum">
              <a:rPr lang="en-US" smtClean="0"/>
              <a:pPr/>
              <a:t>48</a:t>
            </a:fld>
            <a:endParaRPr lang="en-US" dirty="0" smtClean="0"/>
          </a:p>
        </p:txBody>
      </p:sp>
    </p:spTree>
  </p:cSld>
  <p:clrMapOvr>
    <a:masterClrMapping/>
  </p:clrMapOvr>
  <p:transition advClick="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381000"/>
            <a:ext cx="7391400" cy="952500"/>
          </a:xfrm>
        </p:spPr>
        <p:txBody>
          <a:bodyPr>
            <a:normAutofit/>
          </a:bodyPr>
          <a:lstStyle/>
          <a:p>
            <a:r>
              <a:rPr lang="en-US" dirty="0" smtClean="0"/>
              <a:t>It’s Tough to Do</a:t>
            </a:r>
          </a:p>
        </p:txBody>
      </p:sp>
      <p:sp>
        <p:nvSpPr>
          <p:cNvPr id="50179" name="Rectangle 3"/>
          <p:cNvSpPr>
            <a:spLocks noGrp="1" noChangeArrowheads="1"/>
          </p:cNvSpPr>
          <p:nvPr>
            <p:ph idx="1"/>
          </p:nvPr>
        </p:nvSpPr>
        <p:spPr>
          <a:xfrm>
            <a:off x="609600" y="1752600"/>
            <a:ext cx="7727950" cy="4114800"/>
          </a:xfrm>
        </p:spPr>
        <p:txBody>
          <a:bodyPr/>
          <a:lstStyle/>
          <a:p>
            <a:pPr algn="just"/>
            <a:endParaRPr lang="en-US" dirty="0" smtClean="0">
              <a:cs typeface="Arial" charset="0"/>
            </a:endParaRPr>
          </a:p>
          <a:p>
            <a:pPr algn="ctr">
              <a:buClr>
                <a:srgbClr val="FFFF00"/>
              </a:buClr>
              <a:buFont typeface="Wingdings" pitchFamily="2" charset="2"/>
              <a:buNone/>
            </a:pPr>
            <a:r>
              <a:rPr lang="es-CO" sz="2800" dirty="0" smtClean="0"/>
              <a:t>“</a:t>
            </a:r>
            <a:r>
              <a:rPr lang="es-CO" sz="2800" dirty="0" err="1" smtClean="0"/>
              <a:t>Prediction</a:t>
            </a:r>
            <a:r>
              <a:rPr lang="es-CO" sz="2800" dirty="0" smtClean="0"/>
              <a:t> </a:t>
            </a:r>
            <a:r>
              <a:rPr lang="es-CO" sz="2800" dirty="0" err="1" smtClean="0"/>
              <a:t>is</a:t>
            </a:r>
            <a:r>
              <a:rPr lang="es-CO" sz="2800" dirty="0" smtClean="0"/>
              <a:t> </a:t>
            </a:r>
            <a:r>
              <a:rPr lang="es-CO" sz="2800" dirty="0" err="1" smtClean="0"/>
              <a:t>very</a:t>
            </a:r>
            <a:r>
              <a:rPr lang="es-CO" sz="2800" dirty="0" smtClean="0"/>
              <a:t> </a:t>
            </a:r>
            <a:r>
              <a:rPr lang="es-CO" sz="2800" dirty="0" err="1" smtClean="0"/>
              <a:t>difficult</a:t>
            </a:r>
            <a:r>
              <a:rPr lang="es-CO" sz="2800" dirty="0" smtClean="0"/>
              <a:t>, </a:t>
            </a:r>
            <a:r>
              <a:rPr lang="es-CO" sz="2800" dirty="0" err="1" smtClean="0"/>
              <a:t>especially</a:t>
            </a:r>
            <a:r>
              <a:rPr lang="es-CO" sz="2800" dirty="0" smtClean="0"/>
              <a:t> of </a:t>
            </a:r>
            <a:r>
              <a:rPr lang="es-CO" sz="2800" dirty="0" err="1" smtClean="0"/>
              <a:t>the</a:t>
            </a:r>
            <a:r>
              <a:rPr lang="es-CO" sz="2800" dirty="0" smtClean="0"/>
              <a:t> </a:t>
            </a:r>
            <a:r>
              <a:rPr lang="es-CO" sz="2800" dirty="0" err="1" smtClean="0"/>
              <a:t>future</a:t>
            </a:r>
            <a:r>
              <a:rPr lang="es-CO" sz="2800" dirty="0" smtClean="0"/>
              <a:t> .“ -  </a:t>
            </a:r>
            <a:r>
              <a:rPr lang="es-CO" sz="2800" dirty="0" err="1" smtClean="0"/>
              <a:t>Neils</a:t>
            </a:r>
            <a:r>
              <a:rPr lang="es-CO" sz="2800" dirty="0" smtClean="0"/>
              <a:t> </a:t>
            </a:r>
            <a:r>
              <a:rPr lang="es-CO" sz="2800" dirty="0" err="1" smtClean="0"/>
              <a:t>Bohr</a:t>
            </a:r>
            <a:endParaRPr lang="es-CO" sz="2800" dirty="0" smtClean="0"/>
          </a:p>
          <a:p>
            <a:pPr algn="ctr">
              <a:buClr>
                <a:srgbClr val="FFFF00"/>
              </a:buClr>
              <a:buFont typeface="Wingdings" pitchFamily="2" charset="2"/>
              <a:buNone/>
            </a:pPr>
            <a:endParaRPr lang="es-CO" sz="2800" dirty="0" smtClean="0"/>
          </a:p>
          <a:p>
            <a:pPr algn="ctr">
              <a:buClr>
                <a:srgbClr val="FFFF00"/>
              </a:buClr>
              <a:buFont typeface="Wingdings" pitchFamily="2" charset="2"/>
              <a:buNone/>
            </a:pPr>
            <a:r>
              <a:rPr lang="es-CO" sz="2800" dirty="0" smtClean="0"/>
              <a:t>“No </a:t>
            </a:r>
            <a:r>
              <a:rPr lang="es-CO" sz="2800" dirty="0" err="1" smtClean="0"/>
              <a:t>one</a:t>
            </a:r>
            <a:r>
              <a:rPr lang="es-CO" sz="2800" dirty="0" smtClean="0"/>
              <a:t> can </a:t>
            </a:r>
            <a:r>
              <a:rPr lang="es-CO" sz="2800" dirty="0" err="1" smtClean="0"/>
              <a:t>possibly</a:t>
            </a:r>
            <a:r>
              <a:rPr lang="es-CO" sz="2800" dirty="0" smtClean="0"/>
              <a:t> </a:t>
            </a:r>
            <a:r>
              <a:rPr lang="es-CO" sz="2800" dirty="0" err="1" smtClean="0"/>
              <a:t>know</a:t>
            </a:r>
            <a:r>
              <a:rPr lang="es-CO" sz="2800" dirty="0" smtClean="0"/>
              <a:t> </a:t>
            </a:r>
            <a:r>
              <a:rPr lang="es-CO" sz="2800" dirty="0" err="1" smtClean="0"/>
              <a:t>what</a:t>
            </a:r>
            <a:r>
              <a:rPr lang="es-CO" sz="2800" dirty="0" smtClean="0"/>
              <a:t> </a:t>
            </a:r>
            <a:r>
              <a:rPr lang="es-CO" sz="2800" dirty="0" err="1" smtClean="0"/>
              <a:t>is</a:t>
            </a:r>
            <a:r>
              <a:rPr lang="es-CO" sz="2800" dirty="0" smtClean="0"/>
              <a:t> </a:t>
            </a:r>
            <a:r>
              <a:rPr lang="es-CO" sz="2800" dirty="0" err="1" smtClean="0"/>
              <a:t>about</a:t>
            </a:r>
            <a:r>
              <a:rPr lang="es-CO" sz="2800" dirty="0" smtClean="0"/>
              <a:t> </a:t>
            </a:r>
            <a:r>
              <a:rPr lang="es-CO" sz="2800" dirty="0" err="1" smtClean="0"/>
              <a:t>to</a:t>
            </a:r>
            <a:r>
              <a:rPr lang="es-CO" sz="2800" dirty="0" smtClean="0"/>
              <a:t> </a:t>
            </a:r>
            <a:r>
              <a:rPr lang="es-CO" sz="2800" dirty="0" err="1" smtClean="0"/>
              <a:t>happen</a:t>
            </a:r>
            <a:r>
              <a:rPr lang="es-CO" sz="2800" dirty="0" smtClean="0"/>
              <a:t>:  </a:t>
            </a:r>
            <a:r>
              <a:rPr lang="es-CO" sz="2800" dirty="0" err="1" smtClean="0"/>
              <a:t>It</a:t>
            </a:r>
            <a:r>
              <a:rPr lang="es-CO" sz="2800" dirty="0" smtClean="0"/>
              <a:t> </a:t>
            </a:r>
            <a:r>
              <a:rPr lang="es-CO" sz="2800" dirty="0" err="1" smtClean="0"/>
              <a:t>is</a:t>
            </a:r>
            <a:r>
              <a:rPr lang="es-CO" sz="2800" dirty="0" smtClean="0"/>
              <a:t> happening, </a:t>
            </a:r>
            <a:r>
              <a:rPr lang="es-CO" sz="2800" dirty="0" err="1" smtClean="0"/>
              <a:t>each</a:t>
            </a:r>
            <a:r>
              <a:rPr lang="es-CO" sz="2800" dirty="0" smtClean="0"/>
              <a:t> time, </a:t>
            </a:r>
            <a:r>
              <a:rPr lang="es-CO" sz="2800" dirty="0" err="1" smtClean="0"/>
              <a:t>for</a:t>
            </a:r>
            <a:r>
              <a:rPr lang="es-CO" sz="2800" dirty="0" smtClean="0"/>
              <a:t> </a:t>
            </a:r>
            <a:r>
              <a:rPr lang="es-CO" sz="2800" dirty="0" err="1" smtClean="0"/>
              <a:t>the</a:t>
            </a:r>
            <a:r>
              <a:rPr lang="es-CO" sz="2800" dirty="0" smtClean="0"/>
              <a:t> </a:t>
            </a:r>
            <a:r>
              <a:rPr lang="es-CO" sz="2800" dirty="0" err="1" smtClean="0"/>
              <a:t>first</a:t>
            </a:r>
            <a:r>
              <a:rPr lang="es-CO" sz="2800" dirty="0" smtClean="0"/>
              <a:t> time, </a:t>
            </a:r>
            <a:r>
              <a:rPr lang="es-CO" sz="2800" dirty="0" err="1" smtClean="0"/>
              <a:t>for</a:t>
            </a:r>
            <a:r>
              <a:rPr lang="es-CO" sz="2800" dirty="0" smtClean="0"/>
              <a:t> </a:t>
            </a:r>
            <a:r>
              <a:rPr lang="es-CO" sz="2800" dirty="0" err="1" smtClean="0"/>
              <a:t>the</a:t>
            </a:r>
            <a:r>
              <a:rPr lang="es-CO" sz="2800" dirty="0" smtClean="0"/>
              <a:t> </a:t>
            </a:r>
            <a:r>
              <a:rPr lang="es-CO" sz="2800" dirty="0" err="1" smtClean="0"/>
              <a:t>only</a:t>
            </a:r>
            <a:r>
              <a:rPr lang="es-CO" sz="2800" dirty="0" smtClean="0"/>
              <a:t> time.” – James Baldwin</a:t>
            </a:r>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pPr>
            <a:endParaRPr lang="es-CO" sz="2400" dirty="0" smtClean="0"/>
          </a:p>
          <a:p>
            <a:pPr>
              <a:buClr>
                <a:srgbClr val="FFFF00"/>
              </a:buClr>
            </a:pPr>
            <a:endParaRPr lang="es-CO" sz="2400" dirty="0" smtClean="0"/>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pPr>
            <a:endParaRPr lang="es-CO" sz="2400" dirty="0" smtClean="0"/>
          </a:p>
          <a:p>
            <a:pPr>
              <a:buClr>
                <a:srgbClr val="FFFF00"/>
              </a:buClr>
            </a:pPr>
            <a:endParaRPr lang="es-CO" sz="2400" dirty="0" smtClean="0"/>
          </a:p>
        </p:txBody>
      </p:sp>
      <p:sp>
        <p:nvSpPr>
          <p:cNvPr id="50180"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082C2C8A-6099-49FD-B022-AD0E8A1330DD}" type="slidenum">
              <a:rPr lang="en-US" smtClean="0"/>
              <a:pPr/>
              <a:t>49</a:t>
            </a:fld>
            <a:endParaRPr lang="en-US" dirty="0" smtClean="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Can Refining Get Any Worse?</a:t>
            </a:r>
          </a:p>
        </p:txBody>
      </p:sp>
      <p:pic>
        <p:nvPicPr>
          <p:cNvPr id="9219" name="Picture 2"/>
          <p:cNvPicPr>
            <a:picLocks noGrp="1" noChangeAspect="1" noChangeArrowheads="1"/>
          </p:cNvPicPr>
          <p:nvPr>
            <p:ph idx="1"/>
          </p:nvPr>
        </p:nvPicPr>
        <p:blipFill>
          <a:blip r:embed="rId3" cstate="print"/>
          <a:srcRect/>
          <a:stretch>
            <a:fillRect/>
          </a:stretch>
        </p:blipFill>
        <p:spPr>
          <a:xfrm>
            <a:off x="2895600" y="1524000"/>
            <a:ext cx="4297680" cy="4297680"/>
          </a:xfrm>
          <a:noFill/>
        </p:spPr>
      </p:pic>
      <p:sp>
        <p:nvSpPr>
          <p:cNvPr id="9220" name="Slide Number Placeholder 3"/>
          <p:cNvSpPr>
            <a:spLocks noGrp="1"/>
          </p:cNvSpPr>
          <p:nvPr>
            <p:ph type="sldNum" sz="quarter" idx="4294967295"/>
          </p:nvPr>
        </p:nvSpPr>
        <p:spPr>
          <a:xfrm>
            <a:off x="3581400" y="6248400"/>
            <a:ext cx="1905000" cy="304800"/>
          </a:xfrm>
          <a:noFill/>
        </p:spPr>
        <p:txBody>
          <a:bodyPr/>
          <a:lstStyle/>
          <a:p>
            <a:pPr algn="ctr"/>
            <a:r>
              <a:rPr lang="en-US" dirty="0" smtClean="0"/>
              <a:t>Slide </a:t>
            </a:r>
            <a:fld id="{B785546F-8456-4A37-839A-4E49B9D7465B}" type="slidenum">
              <a:rPr lang="en-US" smtClean="0"/>
              <a:pPr algn="ctr"/>
              <a:t>5</a:t>
            </a:fld>
            <a:endParaRPr lang="en-US" dirty="0" smtClean="0"/>
          </a:p>
        </p:txBody>
      </p:sp>
    </p:spTree>
  </p:cSld>
  <p:clrMapOvr>
    <a:masterClrMapping/>
  </p:clrMapOvr>
  <p:transition advClick="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dirty="0" smtClean="0"/>
              <a:t>TM&amp;C Crude And Refined Products Outlook</a:t>
            </a:r>
          </a:p>
        </p:txBody>
      </p:sp>
      <p:sp>
        <p:nvSpPr>
          <p:cNvPr id="55299" name="Content Placeholder 2"/>
          <p:cNvSpPr>
            <a:spLocks noGrp="1"/>
          </p:cNvSpPr>
          <p:nvPr>
            <p:ph idx="1"/>
          </p:nvPr>
        </p:nvSpPr>
        <p:spPr>
          <a:xfrm>
            <a:off x="1035050" y="1689100"/>
            <a:ext cx="7727950" cy="4114800"/>
          </a:xfrm>
        </p:spPr>
        <p:txBody>
          <a:bodyPr>
            <a:normAutofit fontScale="92500" lnSpcReduction="20000"/>
          </a:bodyPr>
          <a:lstStyle/>
          <a:p>
            <a:r>
              <a:rPr lang="en-US" dirty="0" smtClean="0"/>
              <a:t>Issued bi-annually</a:t>
            </a:r>
          </a:p>
          <a:p>
            <a:endParaRPr lang="en-US" dirty="0" smtClean="0"/>
          </a:p>
          <a:p>
            <a:r>
              <a:rPr lang="en-US" dirty="0" smtClean="0"/>
              <a:t>2010 Outlook issued in early February</a:t>
            </a:r>
          </a:p>
          <a:p>
            <a:endParaRPr lang="en-US" dirty="0" smtClean="0"/>
          </a:p>
          <a:p>
            <a:r>
              <a:rPr lang="en-US" dirty="0" smtClean="0"/>
              <a:t>Worldwide coverage</a:t>
            </a:r>
          </a:p>
          <a:p>
            <a:endParaRPr lang="en-US" dirty="0" smtClean="0"/>
          </a:p>
          <a:p>
            <a:r>
              <a:rPr lang="en-US" dirty="0" smtClean="0"/>
              <a:t>Primary Areas of Focus</a:t>
            </a:r>
          </a:p>
          <a:p>
            <a:pPr lvl="1"/>
            <a:r>
              <a:rPr lang="en-US" dirty="0" smtClean="0"/>
              <a:t>Product demand</a:t>
            </a:r>
          </a:p>
          <a:p>
            <a:pPr lvl="1"/>
            <a:r>
              <a:rPr lang="en-US" dirty="0" smtClean="0"/>
              <a:t>Crude and refined product prices</a:t>
            </a:r>
          </a:p>
          <a:p>
            <a:pPr lvl="1"/>
            <a:r>
              <a:rPr lang="en-US" dirty="0" smtClean="0"/>
              <a:t>Refinery construction forecast</a:t>
            </a:r>
          </a:p>
          <a:p>
            <a:endParaRPr lang="en-US" dirty="0" smtClean="0"/>
          </a:p>
        </p:txBody>
      </p:sp>
      <p:sp>
        <p:nvSpPr>
          <p:cNvPr id="55300"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4B1B97A8-7B31-4692-9E79-89B68C0565DE}" type="slidenum">
              <a:rPr lang="en-US" smtClean="0"/>
              <a:pPr/>
              <a:t>50</a:t>
            </a:fld>
            <a:endParaRPr lang="en-US" dirty="0" smtClean="0"/>
          </a:p>
        </p:txBody>
      </p:sp>
    </p:spTree>
  </p:cSld>
  <p:clrMapOvr>
    <a:masterClrMapping/>
  </p:clrMapOvr>
  <p:transition advClick="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dirty="0" smtClean="0"/>
              <a:t>Key Questions</a:t>
            </a:r>
          </a:p>
        </p:txBody>
      </p:sp>
      <p:sp>
        <p:nvSpPr>
          <p:cNvPr id="56323" name="Content Placeholder 2"/>
          <p:cNvSpPr>
            <a:spLocks noGrp="1"/>
          </p:cNvSpPr>
          <p:nvPr>
            <p:ph idx="1"/>
          </p:nvPr>
        </p:nvSpPr>
        <p:spPr/>
        <p:txBody>
          <a:bodyPr/>
          <a:lstStyle/>
          <a:p>
            <a:r>
              <a:rPr lang="en-US" sz="2200" smtClean="0"/>
              <a:t>Product Demand – How much; Where; Which products</a:t>
            </a:r>
          </a:p>
          <a:p>
            <a:pPr lvl="1"/>
            <a:endParaRPr lang="en-US" sz="2200" smtClean="0"/>
          </a:p>
          <a:p>
            <a:r>
              <a:rPr lang="en-US" sz="2200" smtClean="0"/>
              <a:t>Refining Capacity – New projects; shutdowns</a:t>
            </a:r>
          </a:p>
          <a:p>
            <a:endParaRPr lang="en-US" sz="2200" smtClean="0"/>
          </a:p>
          <a:p>
            <a:r>
              <a:rPr lang="en-US" sz="2200" smtClean="0"/>
              <a:t>Impact of regulations – Alternative fuels; carbon limitations; other</a:t>
            </a:r>
          </a:p>
          <a:p>
            <a:endParaRPr lang="en-US" sz="2200" smtClean="0"/>
          </a:p>
          <a:p>
            <a:r>
              <a:rPr lang="en-US" sz="2200" smtClean="0"/>
              <a:t>Crude Production – How much; Where; What grades</a:t>
            </a:r>
          </a:p>
          <a:p>
            <a:endParaRPr lang="en-US" sz="2200" smtClean="0"/>
          </a:p>
          <a:p>
            <a:r>
              <a:rPr lang="en-US" sz="2200" smtClean="0"/>
              <a:t>Effect of all of the above on Prices and Margins</a:t>
            </a:r>
          </a:p>
          <a:p>
            <a:endParaRPr lang="en-US" smtClean="0"/>
          </a:p>
        </p:txBody>
      </p:sp>
      <p:sp>
        <p:nvSpPr>
          <p:cNvPr id="56324"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AADB7E2F-9EFA-4318-84B4-3EC206A7E198}" type="slidenum">
              <a:rPr lang="en-US" smtClean="0"/>
              <a:pPr/>
              <a:t>51</a:t>
            </a:fld>
            <a:endParaRPr lang="en-US" dirty="0" smtClean="0"/>
          </a:p>
        </p:txBody>
      </p:sp>
    </p:spTree>
  </p:cSld>
  <p:clrMapOvr>
    <a:masterClrMapping/>
  </p:clrMapOvr>
  <p:transition advClick="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Economic &amp; Demand Assumptions</a:t>
            </a:r>
          </a:p>
        </p:txBody>
      </p:sp>
      <p:sp>
        <p:nvSpPr>
          <p:cNvPr id="57347" name="Content Placeholder 2"/>
          <p:cNvSpPr>
            <a:spLocks noGrp="1"/>
          </p:cNvSpPr>
          <p:nvPr>
            <p:ph idx="1"/>
          </p:nvPr>
        </p:nvSpPr>
        <p:spPr>
          <a:xfrm>
            <a:off x="457200" y="1600200"/>
            <a:ext cx="8229600" cy="4517992"/>
          </a:xfrm>
        </p:spPr>
        <p:txBody>
          <a:bodyPr>
            <a:normAutofit fontScale="92500" lnSpcReduction="20000"/>
          </a:bodyPr>
          <a:lstStyle/>
          <a:p>
            <a:r>
              <a:rPr lang="en-US" dirty="0" smtClean="0"/>
              <a:t>GDP Growth</a:t>
            </a:r>
          </a:p>
          <a:p>
            <a:pPr lvl="1"/>
            <a:r>
              <a:rPr lang="en-US" dirty="0" smtClean="0"/>
              <a:t>Worldwide GDP to recover to long-term average of about 4% in next 2 to 3 years</a:t>
            </a:r>
          </a:p>
          <a:p>
            <a:pPr lvl="1"/>
            <a:r>
              <a:rPr lang="en-US" dirty="0" smtClean="0"/>
              <a:t>US GDP growth will average 2.6% long term </a:t>
            </a:r>
          </a:p>
          <a:p>
            <a:endParaRPr lang="en-US" dirty="0" smtClean="0"/>
          </a:p>
          <a:p>
            <a:r>
              <a:rPr lang="en-US" dirty="0" smtClean="0"/>
              <a:t>Petroleum Product Demand</a:t>
            </a:r>
          </a:p>
          <a:p>
            <a:pPr lvl="1"/>
            <a:r>
              <a:rPr lang="en-US" dirty="0" smtClean="0"/>
              <a:t>Worldwide growth to average 1.4%/year through 2025, led by developing countries</a:t>
            </a:r>
          </a:p>
          <a:p>
            <a:pPr lvl="1"/>
            <a:r>
              <a:rPr lang="en-US" dirty="0" smtClean="0"/>
              <a:t>US demand growth to average 0.4%; somewhat stronger in next two years as it recovers from recession lows</a:t>
            </a:r>
          </a:p>
          <a:p>
            <a:pPr lvl="1"/>
            <a:r>
              <a:rPr lang="en-US" dirty="0" smtClean="0"/>
              <a:t>Distillate to grow faster than gasoline</a:t>
            </a:r>
          </a:p>
          <a:p>
            <a:endParaRPr lang="en-US" dirty="0" smtClean="0"/>
          </a:p>
        </p:txBody>
      </p:sp>
      <p:sp>
        <p:nvSpPr>
          <p:cNvPr id="57348" name="Slide Number Placeholder 3"/>
          <p:cNvSpPr>
            <a:spLocks noGrp="1"/>
          </p:cNvSpPr>
          <p:nvPr>
            <p:ph type="sldNum" sz="quarter" idx="4294967295"/>
          </p:nvPr>
        </p:nvSpPr>
        <p:spPr>
          <a:xfrm>
            <a:off x="3657600" y="6217920"/>
            <a:ext cx="2133600" cy="301752"/>
          </a:xfrm>
          <a:noFill/>
        </p:spPr>
        <p:txBody>
          <a:bodyPr/>
          <a:lstStyle/>
          <a:p>
            <a:r>
              <a:rPr lang="en-US" sz="1050" dirty="0" smtClean="0">
                <a:latin typeface="Arial" pitchFamily="34" charset="0"/>
                <a:cs typeface="Arial" pitchFamily="34" charset="0"/>
              </a:rPr>
              <a:t>Slide</a:t>
            </a:r>
            <a:r>
              <a:rPr lang="en-US" dirty="0" smtClean="0"/>
              <a:t> </a:t>
            </a:r>
            <a:fld id="{86C28E64-98A6-447E-A7F4-FDD14F7E193C}" type="slidenum">
              <a:rPr lang="en-US" smtClean="0"/>
              <a:pPr/>
              <a:t>52</a:t>
            </a:fld>
            <a:endParaRPr lang="en-US" dirty="0" smtClean="0"/>
          </a:p>
        </p:txBody>
      </p:sp>
    </p:spTree>
  </p:cSld>
  <p:clrMapOvr>
    <a:masterClrMapping/>
  </p:clrMapOvr>
  <p:transition advClick="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Product Demand Outlook  </a:t>
            </a:r>
            <a:br>
              <a:rPr lang="en-US" smtClean="0"/>
            </a:br>
            <a:r>
              <a:rPr lang="en-US" sz="2000" smtClean="0"/>
              <a:t>(Total - MMBPD)</a:t>
            </a:r>
          </a:p>
        </p:txBody>
      </p:sp>
      <p:sp>
        <p:nvSpPr>
          <p:cNvPr id="58371" name="Content Placeholder 2"/>
          <p:cNvSpPr>
            <a:spLocks noGrp="1"/>
          </p:cNvSpPr>
          <p:nvPr>
            <p:ph idx="1"/>
          </p:nvPr>
        </p:nvSpPr>
        <p:spPr/>
        <p:txBody>
          <a:bodyPr/>
          <a:lstStyle/>
          <a:p>
            <a:pPr>
              <a:buFont typeface="Wingdings" pitchFamily="2" charset="2"/>
              <a:buNone/>
              <a:tabLst>
                <a:tab pos="3321050" algn="ctr"/>
                <a:tab pos="4572000" algn="ctr"/>
                <a:tab pos="5715000" algn="ctr"/>
                <a:tab pos="6750050" algn="ctr"/>
                <a:tab pos="7543800" algn="ctr"/>
              </a:tabLst>
            </a:pPr>
            <a:r>
              <a:rPr lang="en-US" dirty="0" smtClean="0"/>
              <a:t>	</a:t>
            </a:r>
          </a:p>
        </p:txBody>
      </p:sp>
      <p:sp>
        <p:nvSpPr>
          <p:cNvPr id="58372"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E613E500-164D-4785-A638-DAFDEFB73093}" type="slidenum">
              <a:rPr lang="en-US" smtClean="0"/>
              <a:pPr/>
              <a:t>53</a:t>
            </a:fld>
            <a:endParaRPr lang="en-US" dirty="0" smtClean="0"/>
          </a:p>
        </p:txBody>
      </p:sp>
      <p:graphicFrame>
        <p:nvGraphicFramePr>
          <p:cNvPr id="6" name="Table 5"/>
          <p:cNvGraphicFramePr>
            <a:graphicFrameLocks noGrp="1"/>
          </p:cNvGraphicFramePr>
          <p:nvPr/>
        </p:nvGraphicFramePr>
        <p:xfrm>
          <a:off x="990600" y="1905000"/>
          <a:ext cx="6934200" cy="3581401"/>
        </p:xfrm>
        <a:graphic>
          <a:graphicData uri="http://schemas.openxmlformats.org/drawingml/2006/table">
            <a:tbl>
              <a:tblPr firstRow="1" bandRow="1">
                <a:tableStyleId>{5C22544A-7EE6-4342-B048-85BDC9FD1C3A}</a:tableStyleId>
              </a:tblPr>
              <a:tblGrid>
                <a:gridCol w="2337371"/>
                <a:gridCol w="1168685"/>
                <a:gridCol w="1142144"/>
                <a:gridCol w="1428964"/>
                <a:gridCol w="857036"/>
              </a:tblGrid>
              <a:tr h="919056">
                <a:tc>
                  <a:txBody>
                    <a:bodyPr/>
                    <a:lstStyle/>
                    <a:p>
                      <a:endParaRPr lang="en-US" dirty="0"/>
                    </a:p>
                  </a:txBody>
                  <a:tcPr/>
                </a:tc>
                <a:tc>
                  <a:txBody>
                    <a:bodyPr/>
                    <a:lstStyle/>
                    <a:p>
                      <a:pPr algn="ctr"/>
                      <a:r>
                        <a:rPr lang="en-US" dirty="0" smtClean="0"/>
                        <a:t>Actual 2009</a:t>
                      </a:r>
                      <a:endParaRPr lang="en-US" dirty="0"/>
                    </a:p>
                  </a:txBody>
                  <a:tcPr anchor="b"/>
                </a:tc>
                <a:tc>
                  <a:txBody>
                    <a:bodyPr/>
                    <a:lstStyle/>
                    <a:p>
                      <a:pPr algn="ctr"/>
                      <a:r>
                        <a:rPr lang="en-US" dirty="0" smtClean="0"/>
                        <a:t>2010</a:t>
                      </a:r>
                      <a:endParaRPr lang="en-US" dirty="0"/>
                    </a:p>
                  </a:txBody>
                  <a:tcPr anchor="b"/>
                </a:tc>
                <a:tc>
                  <a:txBody>
                    <a:bodyPr/>
                    <a:lstStyle/>
                    <a:p>
                      <a:pPr algn="ctr"/>
                      <a:r>
                        <a:rPr lang="en-US" dirty="0" smtClean="0"/>
                        <a:t>Forecast 2015</a:t>
                      </a:r>
                      <a:endParaRPr lang="en-US" dirty="0"/>
                    </a:p>
                  </a:txBody>
                  <a:tcPr anchor="b"/>
                </a:tc>
                <a:tc>
                  <a:txBody>
                    <a:bodyPr/>
                    <a:lstStyle/>
                    <a:p>
                      <a:pPr algn="ctr"/>
                      <a:r>
                        <a:rPr lang="en-US" dirty="0" smtClean="0"/>
                        <a:t>2020</a:t>
                      </a:r>
                      <a:endParaRPr lang="en-US" dirty="0"/>
                    </a:p>
                  </a:txBody>
                  <a:tcPr anchor="b"/>
                </a:tc>
              </a:tr>
              <a:tr h="532469">
                <a:tc>
                  <a:txBody>
                    <a:bodyPr/>
                    <a:lstStyle/>
                    <a:p>
                      <a:r>
                        <a:rPr lang="en-US" dirty="0" smtClean="0"/>
                        <a:t>U.S.</a:t>
                      </a:r>
                      <a:endParaRPr lang="en-US" dirty="0"/>
                    </a:p>
                  </a:txBody>
                  <a:tcPr/>
                </a:tc>
                <a:tc>
                  <a:txBody>
                    <a:bodyPr/>
                    <a:lstStyle/>
                    <a:p>
                      <a:pPr algn="ctr"/>
                      <a:r>
                        <a:rPr lang="en-US" dirty="0" smtClean="0"/>
                        <a:t>18.7</a:t>
                      </a:r>
                      <a:endParaRPr lang="en-US" dirty="0"/>
                    </a:p>
                  </a:txBody>
                  <a:tcPr/>
                </a:tc>
                <a:tc>
                  <a:txBody>
                    <a:bodyPr/>
                    <a:lstStyle/>
                    <a:p>
                      <a:pPr algn="ctr"/>
                      <a:r>
                        <a:rPr lang="en-US" dirty="0" smtClean="0"/>
                        <a:t>19.0</a:t>
                      </a:r>
                      <a:endParaRPr lang="en-US" dirty="0"/>
                    </a:p>
                  </a:txBody>
                  <a:tcPr/>
                </a:tc>
                <a:tc>
                  <a:txBody>
                    <a:bodyPr/>
                    <a:lstStyle/>
                    <a:p>
                      <a:pPr algn="ctr"/>
                      <a:r>
                        <a:rPr lang="en-US" dirty="0" smtClean="0"/>
                        <a:t>19.4</a:t>
                      </a:r>
                      <a:endParaRPr lang="en-US" dirty="0"/>
                    </a:p>
                  </a:txBody>
                  <a:tcPr/>
                </a:tc>
                <a:tc>
                  <a:txBody>
                    <a:bodyPr/>
                    <a:lstStyle/>
                    <a:p>
                      <a:pPr algn="ctr"/>
                      <a:r>
                        <a:rPr lang="en-US" dirty="0" smtClean="0"/>
                        <a:t>19.6</a:t>
                      </a:r>
                      <a:endParaRPr lang="en-US" dirty="0"/>
                    </a:p>
                  </a:txBody>
                  <a:tcPr/>
                </a:tc>
              </a:tr>
              <a:tr h="532469">
                <a:tc>
                  <a:txBody>
                    <a:bodyPr/>
                    <a:lstStyle/>
                    <a:p>
                      <a:r>
                        <a:rPr lang="en-US" dirty="0" smtClean="0"/>
                        <a:t>Europe (ex. FSU)</a:t>
                      </a:r>
                      <a:endParaRPr lang="en-US" dirty="0"/>
                    </a:p>
                  </a:txBody>
                  <a:tcPr/>
                </a:tc>
                <a:tc>
                  <a:txBody>
                    <a:bodyPr/>
                    <a:lstStyle/>
                    <a:p>
                      <a:pPr algn="ctr"/>
                      <a:r>
                        <a:rPr lang="en-US" dirty="0" smtClean="0"/>
                        <a:t>15.5</a:t>
                      </a:r>
                      <a:endParaRPr lang="en-US" dirty="0"/>
                    </a:p>
                  </a:txBody>
                  <a:tcPr/>
                </a:tc>
                <a:tc>
                  <a:txBody>
                    <a:bodyPr/>
                    <a:lstStyle/>
                    <a:p>
                      <a:pPr algn="ctr"/>
                      <a:r>
                        <a:rPr lang="en-US" dirty="0" smtClean="0"/>
                        <a:t>15.5</a:t>
                      </a:r>
                      <a:endParaRPr lang="en-US" dirty="0"/>
                    </a:p>
                  </a:txBody>
                  <a:tcPr/>
                </a:tc>
                <a:tc>
                  <a:txBody>
                    <a:bodyPr/>
                    <a:lstStyle/>
                    <a:p>
                      <a:pPr algn="ctr"/>
                      <a:r>
                        <a:rPr lang="en-US" dirty="0" smtClean="0"/>
                        <a:t>15.7</a:t>
                      </a:r>
                      <a:endParaRPr lang="en-US" dirty="0"/>
                    </a:p>
                  </a:txBody>
                  <a:tcPr/>
                </a:tc>
                <a:tc>
                  <a:txBody>
                    <a:bodyPr/>
                    <a:lstStyle/>
                    <a:p>
                      <a:pPr algn="ctr"/>
                      <a:r>
                        <a:rPr lang="en-US" dirty="0" smtClean="0"/>
                        <a:t>15.8</a:t>
                      </a:r>
                      <a:endParaRPr lang="en-US" dirty="0"/>
                    </a:p>
                  </a:txBody>
                  <a:tcPr/>
                </a:tc>
              </a:tr>
              <a:tr h="532469">
                <a:tc>
                  <a:txBody>
                    <a:bodyPr/>
                    <a:lstStyle/>
                    <a:p>
                      <a:r>
                        <a:rPr lang="en-US" dirty="0" smtClean="0"/>
                        <a:t>Asia (ex. FSU)</a:t>
                      </a:r>
                      <a:endParaRPr lang="en-US" dirty="0"/>
                    </a:p>
                  </a:txBody>
                  <a:tcPr/>
                </a:tc>
                <a:tc>
                  <a:txBody>
                    <a:bodyPr/>
                    <a:lstStyle/>
                    <a:p>
                      <a:pPr algn="ctr"/>
                      <a:r>
                        <a:rPr lang="en-US" dirty="0" smtClean="0"/>
                        <a:t>25.2</a:t>
                      </a:r>
                      <a:endParaRPr lang="en-US" dirty="0"/>
                    </a:p>
                  </a:txBody>
                  <a:tcPr/>
                </a:tc>
                <a:tc>
                  <a:txBody>
                    <a:bodyPr/>
                    <a:lstStyle/>
                    <a:p>
                      <a:pPr algn="ctr"/>
                      <a:r>
                        <a:rPr lang="en-US" dirty="0" smtClean="0"/>
                        <a:t>25.6</a:t>
                      </a:r>
                      <a:endParaRPr lang="en-US" dirty="0"/>
                    </a:p>
                  </a:txBody>
                  <a:tcPr/>
                </a:tc>
                <a:tc>
                  <a:txBody>
                    <a:bodyPr/>
                    <a:lstStyle/>
                    <a:p>
                      <a:pPr algn="ctr"/>
                      <a:r>
                        <a:rPr lang="en-US" dirty="0" smtClean="0"/>
                        <a:t>28.9</a:t>
                      </a:r>
                      <a:endParaRPr lang="en-US" dirty="0"/>
                    </a:p>
                  </a:txBody>
                  <a:tcPr/>
                </a:tc>
                <a:tc>
                  <a:txBody>
                    <a:bodyPr/>
                    <a:lstStyle/>
                    <a:p>
                      <a:pPr algn="ctr"/>
                      <a:r>
                        <a:rPr lang="en-US" dirty="0" smtClean="0"/>
                        <a:t>32.3</a:t>
                      </a:r>
                      <a:endParaRPr lang="en-US" dirty="0"/>
                    </a:p>
                  </a:txBody>
                  <a:tcPr/>
                </a:tc>
              </a:tr>
              <a:tr h="532469">
                <a:tc>
                  <a:txBody>
                    <a:bodyPr/>
                    <a:lstStyle/>
                    <a:p>
                      <a:r>
                        <a:rPr lang="en-US" dirty="0" smtClean="0"/>
                        <a:t>Rest of the World</a:t>
                      </a:r>
                      <a:endParaRPr lang="en-US" dirty="0"/>
                    </a:p>
                  </a:txBody>
                  <a:tcPr/>
                </a:tc>
                <a:tc>
                  <a:txBody>
                    <a:bodyPr/>
                    <a:lstStyle/>
                    <a:p>
                      <a:pPr algn="ctr"/>
                      <a:r>
                        <a:rPr lang="en-US" dirty="0" smtClean="0"/>
                        <a:t>23.5</a:t>
                      </a:r>
                      <a:endParaRPr lang="en-US" dirty="0"/>
                    </a:p>
                  </a:txBody>
                  <a:tcPr/>
                </a:tc>
                <a:tc>
                  <a:txBody>
                    <a:bodyPr/>
                    <a:lstStyle/>
                    <a:p>
                      <a:pPr algn="ctr"/>
                      <a:r>
                        <a:rPr lang="en-US" dirty="0" smtClean="0"/>
                        <a:t>23.9</a:t>
                      </a:r>
                      <a:endParaRPr lang="en-US" dirty="0"/>
                    </a:p>
                  </a:txBody>
                  <a:tcPr/>
                </a:tc>
                <a:tc>
                  <a:txBody>
                    <a:bodyPr/>
                    <a:lstStyle/>
                    <a:p>
                      <a:pPr algn="ctr"/>
                      <a:r>
                        <a:rPr lang="en-US" dirty="0" smtClean="0"/>
                        <a:t>26.2</a:t>
                      </a:r>
                      <a:endParaRPr lang="en-US" dirty="0"/>
                    </a:p>
                  </a:txBody>
                  <a:tcPr/>
                </a:tc>
                <a:tc>
                  <a:txBody>
                    <a:bodyPr/>
                    <a:lstStyle/>
                    <a:p>
                      <a:pPr algn="ctr"/>
                      <a:r>
                        <a:rPr lang="en-US" dirty="0" smtClean="0"/>
                        <a:t>28.8</a:t>
                      </a:r>
                      <a:endParaRPr lang="en-US" dirty="0"/>
                    </a:p>
                  </a:txBody>
                  <a:tcPr/>
                </a:tc>
              </a:tr>
              <a:tr h="532469">
                <a:tc>
                  <a:txBody>
                    <a:bodyPr/>
                    <a:lstStyle/>
                    <a:p>
                      <a:r>
                        <a:rPr lang="en-US" dirty="0" smtClean="0"/>
                        <a:t>World</a:t>
                      </a:r>
                      <a:endParaRPr lang="en-US" dirty="0"/>
                    </a:p>
                  </a:txBody>
                  <a:tcPr/>
                </a:tc>
                <a:tc>
                  <a:txBody>
                    <a:bodyPr/>
                    <a:lstStyle/>
                    <a:p>
                      <a:pPr algn="ctr"/>
                      <a:r>
                        <a:rPr lang="en-US" dirty="0" smtClean="0"/>
                        <a:t>82.9</a:t>
                      </a:r>
                      <a:endParaRPr lang="en-US" dirty="0"/>
                    </a:p>
                  </a:txBody>
                  <a:tcPr/>
                </a:tc>
                <a:tc>
                  <a:txBody>
                    <a:bodyPr/>
                    <a:lstStyle/>
                    <a:p>
                      <a:pPr algn="ctr"/>
                      <a:r>
                        <a:rPr lang="en-US" dirty="0" smtClean="0"/>
                        <a:t>83.9</a:t>
                      </a:r>
                      <a:endParaRPr lang="en-US" dirty="0"/>
                    </a:p>
                  </a:txBody>
                  <a:tcPr/>
                </a:tc>
                <a:tc>
                  <a:txBody>
                    <a:bodyPr/>
                    <a:lstStyle/>
                    <a:p>
                      <a:pPr algn="ctr"/>
                      <a:r>
                        <a:rPr lang="en-US" dirty="0" smtClean="0"/>
                        <a:t>90.3</a:t>
                      </a:r>
                      <a:endParaRPr lang="en-US" dirty="0"/>
                    </a:p>
                  </a:txBody>
                  <a:tcPr/>
                </a:tc>
                <a:tc>
                  <a:txBody>
                    <a:bodyPr/>
                    <a:lstStyle/>
                    <a:p>
                      <a:pPr algn="ctr"/>
                      <a:r>
                        <a:rPr lang="en-US" dirty="0" smtClean="0"/>
                        <a:t>96.5</a:t>
                      </a:r>
                      <a:endParaRPr lang="en-US" dirty="0"/>
                    </a:p>
                  </a:txBody>
                  <a:tcPr/>
                </a:tc>
              </a:tr>
            </a:tbl>
          </a:graphicData>
        </a:graphic>
      </p:graphicFrame>
    </p:spTree>
  </p:cSld>
  <p:clrMapOvr>
    <a:masterClrMapping/>
  </p:clrMapOvr>
  <p:transition advClick="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dirty="0" smtClean="0"/>
              <a:t>Product Demand Outlook  </a:t>
            </a:r>
            <a:br>
              <a:rPr lang="en-US" dirty="0" smtClean="0"/>
            </a:br>
            <a:r>
              <a:rPr lang="en-US" sz="2000" dirty="0" smtClean="0"/>
              <a:t>(Total Growth Increase - MMBPD)</a:t>
            </a:r>
          </a:p>
        </p:txBody>
      </p:sp>
      <p:sp>
        <p:nvSpPr>
          <p:cNvPr id="59395"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E070BCE8-C2E5-4FBE-A991-362750C16764}" type="slidenum">
              <a:rPr lang="en-US" smtClean="0"/>
              <a:pPr/>
              <a:t>54</a:t>
            </a:fld>
            <a:endParaRPr lang="en-US" dirty="0" smtClean="0"/>
          </a:p>
        </p:txBody>
      </p:sp>
      <p:graphicFrame>
        <p:nvGraphicFramePr>
          <p:cNvPr id="5" name="Table 4"/>
          <p:cNvGraphicFramePr>
            <a:graphicFrameLocks noGrp="1"/>
          </p:cNvGraphicFramePr>
          <p:nvPr/>
        </p:nvGraphicFramePr>
        <p:xfrm>
          <a:off x="1524000" y="2209800"/>
          <a:ext cx="6096000" cy="2225040"/>
        </p:xfrm>
        <a:graphic>
          <a:graphicData uri="http://schemas.openxmlformats.org/drawingml/2006/table">
            <a:tbl>
              <a:tblPr firstRow="1" bandRow="1">
                <a:tableStyleId>{5C22544A-7EE6-4342-B048-85BDC9FD1C3A}</a:tableStyleId>
              </a:tblPr>
              <a:tblGrid>
                <a:gridCol w="2286000"/>
                <a:gridCol w="1981200"/>
                <a:gridCol w="1828800"/>
              </a:tblGrid>
              <a:tr h="370840">
                <a:tc>
                  <a:txBody>
                    <a:bodyPr/>
                    <a:lstStyle/>
                    <a:p>
                      <a:pPr algn="l"/>
                      <a:endParaRPr lang="en-US" dirty="0"/>
                    </a:p>
                  </a:txBody>
                  <a:tcPr anchor="ctr"/>
                </a:tc>
                <a:tc>
                  <a:txBody>
                    <a:bodyPr/>
                    <a:lstStyle/>
                    <a:p>
                      <a:pPr algn="ctr"/>
                      <a:r>
                        <a:rPr lang="en-US" dirty="0" smtClean="0"/>
                        <a:t>2009 to 2020</a:t>
                      </a:r>
                      <a:endParaRPr lang="en-US" dirty="0"/>
                    </a:p>
                  </a:txBody>
                  <a:tcPr anchor="ctr"/>
                </a:tc>
                <a:tc>
                  <a:txBody>
                    <a:bodyPr/>
                    <a:lstStyle/>
                    <a:p>
                      <a:pPr algn="ctr"/>
                      <a:r>
                        <a:rPr lang="en-US" dirty="0" smtClean="0"/>
                        <a:t>% of Total</a:t>
                      </a:r>
                      <a:endParaRPr lang="en-US" dirty="0"/>
                    </a:p>
                  </a:txBody>
                  <a:tcPr anchor="ctr"/>
                </a:tc>
              </a:tr>
              <a:tr h="370840">
                <a:tc>
                  <a:txBody>
                    <a:bodyPr/>
                    <a:lstStyle/>
                    <a:p>
                      <a:pPr algn="l"/>
                      <a:r>
                        <a:rPr lang="en-US" dirty="0" smtClean="0"/>
                        <a:t>U.S.</a:t>
                      </a:r>
                      <a:endParaRPr lang="en-US" dirty="0"/>
                    </a:p>
                  </a:txBody>
                  <a:tcPr anchor="ctr"/>
                </a:tc>
                <a:tc>
                  <a:txBody>
                    <a:bodyPr/>
                    <a:lstStyle/>
                    <a:p>
                      <a:pPr algn="ctr"/>
                      <a:r>
                        <a:rPr lang="en-US" dirty="0" smtClean="0"/>
                        <a:t>0.9</a:t>
                      </a:r>
                      <a:endParaRPr lang="en-US" dirty="0"/>
                    </a:p>
                  </a:txBody>
                  <a:tcPr anchor="ctr"/>
                </a:tc>
                <a:tc>
                  <a:txBody>
                    <a:bodyPr/>
                    <a:lstStyle/>
                    <a:p>
                      <a:pPr algn="ctr"/>
                      <a:r>
                        <a:rPr lang="en-US" dirty="0" smtClean="0"/>
                        <a:t>7</a:t>
                      </a:r>
                      <a:endParaRPr lang="en-US" dirty="0"/>
                    </a:p>
                  </a:txBody>
                  <a:tcPr anchor="ctr"/>
                </a:tc>
              </a:tr>
              <a:tr h="370840">
                <a:tc>
                  <a:txBody>
                    <a:bodyPr/>
                    <a:lstStyle/>
                    <a:p>
                      <a:pPr algn="l"/>
                      <a:r>
                        <a:rPr lang="en-US" dirty="0" smtClean="0"/>
                        <a:t>Europe</a:t>
                      </a:r>
                      <a:endParaRPr lang="en-US" dirty="0"/>
                    </a:p>
                  </a:txBody>
                  <a:tcPr anchor="ctr"/>
                </a:tc>
                <a:tc>
                  <a:txBody>
                    <a:bodyPr/>
                    <a:lstStyle/>
                    <a:p>
                      <a:pPr algn="ctr"/>
                      <a:r>
                        <a:rPr lang="en-US" dirty="0" smtClean="0"/>
                        <a:t>0.3</a:t>
                      </a:r>
                      <a:endParaRPr lang="en-US" dirty="0"/>
                    </a:p>
                  </a:txBody>
                  <a:tcPr anchor="ctr"/>
                </a:tc>
                <a:tc>
                  <a:txBody>
                    <a:bodyPr/>
                    <a:lstStyle/>
                    <a:p>
                      <a:pPr algn="ctr"/>
                      <a:r>
                        <a:rPr lang="en-US" dirty="0" smtClean="0"/>
                        <a:t>2</a:t>
                      </a:r>
                      <a:endParaRPr lang="en-US" dirty="0"/>
                    </a:p>
                  </a:txBody>
                  <a:tcPr anchor="ctr"/>
                </a:tc>
              </a:tr>
              <a:tr h="370840">
                <a:tc>
                  <a:txBody>
                    <a:bodyPr/>
                    <a:lstStyle/>
                    <a:p>
                      <a:pPr algn="l"/>
                      <a:r>
                        <a:rPr lang="en-US" dirty="0" smtClean="0"/>
                        <a:t>Asia Pacific</a:t>
                      </a:r>
                      <a:endParaRPr lang="en-US" dirty="0"/>
                    </a:p>
                  </a:txBody>
                  <a:tcPr anchor="ctr"/>
                </a:tc>
                <a:tc>
                  <a:txBody>
                    <a:bodyPr/>
                    <a:lstStyle/>
                    <a:p>
                      <a:pPr algn="ctr"/>
                      <a:r>
                        <a:rPr lang="en-US" dirty="0" smtClean="0"/>
                        <a:t>7.1</a:t>
                      </a:r>
                      <a:endParaRPr lang="en-US" dirty="0"/>
                    </a:p>
                  </a:txBody>
                  <a:tcPr anchor="ctr"/>
                </a:tc>
                <a:tc>
                  <a:txBody>
                    <a:bodyPr/>
                    <a:lstStyle/>
                    <a:p>
                      <a:pPr algn="ctr"/>
                      <a:r>
                        <a:rPr lang="en-US" dirty="0" smtClean="0"/>
                        <a:t>52</a:t>
                      </a:r>
                      <a:endParaRPr lang="en-US" dirty="0"/>
                    </a:p>
                  </a:txBody>
                  <a:tcPr anchor="ctr"/>
                </a:tc>
              </a:tr>
              <a:tr h="370840">
                <a:tc>
                  <a:txBody>
                    <a:bodyPr/>
                    <a:lstStyle/>
                    <a:p>
                      <a:pPr algn="l"/>
                      <a:r>
                        <a:rPr lang="en-US" dirty="0" smtClean="0"/>
                        <a:t>Rest of the World</a:t>
                      </a:r>
                      <a:endParaRPr lang="en-US" dirty="0"/>
                    </a:p>
                  </a:txBody>
                  <a:tcPr anchor="ctr"/>
                </a:tc>
                <a:tc>
                  <a:txBody>
                    <a:bodyPr/>
                    <a:lstStyle/>
                    <a:p>
                      <a:pPr algn="ctr"/>
                      <a:r>
                        <a:rPr lang="en-US" dirty="0" smtClean="0"/>
                        <a:t>5.3</a:t>
                      </a:r>
                      <a:endParaRPr lang="en-US" dirty="0"/>
                    </a:p>
                  </a:txBody>
                  <a:tcPr anchor="ctr"/>
                </a:tc>
                <a:tc>
                  <a:txBody>
                    <a:bodyPr/>
                    <a:lstStyle/>
                    <a:p>
                      <a:pPr algn="ctr"/>
                      <a:r>
                        <a:rPr lang="en-US" dirty="0" smtClean="0"/>
                        <a:t>39</a:t>
                      </a:r>
                      <a:endParaRPr lang="en-US" dirty="0"/>
                    </a:p>
                  </a:txBody>
                  <a:tcPr anchor="ctr"/>
                </a:tc>
              </a:tr>
              <a:tr h="370840">
                <a:tc>
                  <a:txBody>
                    <a:bodyPr/>
                    <a:lstStyle/>
                    <a:p>
                      <a:pPr algn="l"/>
                      <a:r>
                        <a:rPr lang="en-US" dirty="0" smtClean="0"/>
                        <a:t>Total World</a:t>
                      </a:r>
                      <a:endParaRPr lang="en-US" dirty="0"/>
                    </a:p>
                  </a:txBody>
                  <a:tcPr anchor="ctr"/>
                </a:tc>
                <a:tc>
                  <a:txBody>
                    <a:bodyPr/>
                    <a:lstStyle/>
                    <a:p>
                      <a:pPr algn="ctr"/>
                      <a:r>
                        <a:rPr lang="en-US" dirty="0" smtClean="0"/>
                        <a:t>13.6</a:t>
                      </a:r>
                      <a:endParaRPr lang="en-US" dirty="0"/>
                    </a:p>
                  </a:txBody>
                  <a:tcPr anchor="ctr"/>
                </a:tc>
                <a:tc>
                  <a:txBody>
                    <a:bodyPr/>
                    <a:lstStyle/>
                    <a:p>
                      <a:pPr algn="ctr"/>
                      <a:endParaRPr lang="en-US" dirty="0"/>
                    </a:p>
                  </a:txBody>
                  <a:tcPr anchor="ctr"/>
                </a:tc>
              </a:tr>
            </a:tbl>
          </a:graphicData>
        </a:graphic>
      </p:graphicFrame>
    </p:spTree>
  </p:cSld>
  <p:clrMapOvr>
    <a:masterClrMapping/>
  </p:clrMapOvr>
  <p:transition advClick="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smtClean="0"/>
              <a:t>Crude Oil Outlook</a:t>
            </a:r>
          </a:p>
        </p:txBody>
      </p:sp>
      <p:graphicFrame>
        <p:nvGraphicFramePr>
          <p:cNvPr id="12" name="Content Placeholder 11"/>
          <p:cNvGraphicFramePr>
            <a:graphicFrameLocks noGrp="1"/>
          </p:cNvGraphicFramePr>
          <p:nvPr>
            <p:ph idx="1"/>
          </p:nvPr>
        </p:nvGraphicFramePr>
        <p:xfrm>
          <a:off x="666750" y="1651000"/>
          <a:ext cx="399415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0420"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190D8444-82B7-4111-8CB7-F3D3E38A5AE6}" type="slidenum">
              <a:rPr lang="en-US" smtClean="0"/>
              <a:pPr/>
              <a:t>55</a:t>
            </a:fld>
            <a:endParaRPr lang="en-US" dirty="0" smtClean="0"/>
          </a:p>
        </p:txBody>
      </p:sp>
      <p:sp>
        <p:nvSpPr>
          <p:cNvPr id="60421" name="Content Placeholder 3"/>
          <p:cNvSpPr>
            <a:spLocks noGrp="1"/>
          </p:cNvSpPr>
          <p:nvPr>
            <p:ph sz="half" idx="4294967295"/>
          </p:nvPr>
        </p:nvSpPr>
        <p:spPr>
          <a:xfrm>
            <a:off x="5105400" y="1371600"/>
            <a:ext cx="4038600" cy="4953000"/>
          </a:xfrm>
        </p:spPr>
        <p:txBody>
          <a:bodyPr/>
          <a:lstStyle/>
          <a:p>
            <a:pPr>
              <a:lnSpc>
                <a:spcPct val="90000"/>
              </a:lnSpc>
            </a:pPr>
            <a:r>
              <a:rPr lang="en-US" sz="2400" dirty="0" smtClean="0"/>
              <a:t>World crude spare capacity gradually tightens from more than 5 million B/D currently to below 3 million B/D by 2015.</a:t>
            </a:r>
          </a:p>
          <a:p>
            <a:pPr>
              <a:lnSpc>
                <a:spcPct val="90000"/>
              </a:lnSpc>
            </a:pPr>
            <a:r>
              <a:rPr lang="en-US" sz="2400" dirty="0" smtClean="0"/>
              <a:t>Oil prices to follow an increasing trajectory, but to be very volatile.  Sustained periods above $100/B or below $60/B are not expected. </a:t>
            </a:r>
          </a:p>
          <a:p>
            <a:endParaRPr lang="en-US" dirty="0" smtClean="0"/>
          </a:p>
        </p:txBody>
      </p:sp>
    </p:spTree>
  </p:cSld>
  <p:clrMapOvr>
    <a:masterClrMapping/>
  </p:clrMapOvr>
  <p:transition advClick="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Product Supply Outlook</a:t>
            </a:r>
          </a:p>
        </p:txBody>
      </p:sp>
      <p:sp>
        <p:nvSpPr>
          <p:cNvPr id="61443" name="Content Placeholder 2"/>
          <p:cNvSpPr>
            <a:spLocks noGrp="1"/>
          </p:cNvSpPr>
          <p:nvPr>
            <p:ph idx="1"/>
          </p:nvPr>
        </p:nvSpPr>
        <p:spPr/>
        <p:txBody>
          <a:bodyPr>
            <a:normAutofit fontScale="85000" lnSpcReduction="20000"/>
          </a:bodyPr>
          <a:lstStyle/>
          <a:p>
            <a:r>
              <a:rPr lang="en-US" dirty="0" smtClean="0"/>
              <a:t>Many major refinery projects for 2012-2015 completion have been delayed or cancelled.</a:t>
            </a:r>
          </a:p>
          <a:p>
            <a:pPr lvl="1"/>
            <a:r>
              <a:rPr lang="en-US" dirty="0" smtClean="0"/>
              <a:t>A total of over 5.5 million B/D of capacity additions have been removed from our Outlook over the past two years.</a:t>
            </a:r>
          </a:p>
          <a:p>
            <a:pPr lvl="1"/>
            <a:r>
              <a:rPr lang="en-US" dirty="0" smtClean="0"/>
              <a:t>India/China market the exception</a:t>
            </a:r>
          </a:p>
          <a:p>
            <a:endParaRPr lang="en-US" dirty="0" smtClean="0"/>
          </a:p>
          <a:p>
            <a:r>
              <a:rPr lang="en-US" dirty="0" smtClean="0"/>
              <a:t>Very few if any new projects to increase capacity are being developed.</a:t>
            </a:r>
          </a:p>
          <a:p>
            <a:endParaRPr lang="en-US" dirty="0" smtClean="0"/>
          </a:p>
          <a:p>
            <a:r>
              <a:rPr lang="en-US" dirty="0" smtClean="0"/>
              <a:t>Surplus refining capacity will begin to stabilize over the next couple of years and start to fall by mid-decade</a:t>
            </a:r>
          </a:p>
          <a:p>
            <a:endParaRPr lang="en-US" dirty="0" smtClean="0"/>
          </a:p>
        </p:txBody>
      </p:sp>
      <p:sp>
        <p:nvSpPr>
          <p:cNvPr id="61444"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6BCF61A2-33F3-47E0-BD5E-97F68045775B}" type="slidenum">
              <a:rPr lang="en-US" smtClean="0"/>
              <a:pPr/>
              <a:t>56</a:t>
            </a:fld>
            <a:endParaRPr lang="en-US" dirty="0" smtClean="0"/>
          </a:p>
        </p:txBody>
      </p:sp>
    </p:spTree>
  </p:cSld>
  <p:clrMapOvr>
    <a:masterClrMapping/>
  </p:clrMapOvr>
  <p:transition advClick="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Refinery Construction Outlook  </a:t>
            </a:r>
            <a:br>
              <a:rPr lang="en-US" smtClean="0"/>
            </a:br>
            <a:r>
              <a:rPr lang="en-US" sz="2000" smtClean="0"/>
              <a:t>(Total Capacity Increase - MMBPD)</a:t>
            </a:r>
          </a:p>
        </p:txBody>
      </p:sp>
      <p:sp>
        <p:nvSpPr>
          <p:cNvPr id="62467"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0682ADA7-3088-42A8-B063-11EFE19EC639}" type="slidenum">
              <a:rPr lang="en-US" smtClean="0"/>
              <a:pPr/>
              <a:t>57</a:t>
            </a:fld>
            <a:endParaRPr lang="en-US" dirty="0" smtClean="0"/>
          </a:p>
        </p:txBody>
      </p:sp>
      <p:graphicFrame>
        <p:nvGraphicFramePr>
          <p:cNvPr id="5" name="Table 4"/>
          <p:cNvGraphicFramePr>
            <a:graphicFrameLocks noGrp="1"/>
          </p:cNvGraphicFramePr>
          <p:nvPr/>
        </p:nvGraphicFramePr>
        <p:xfrm>
          <a:off x="1295400" y="2286000"/>
          <a:ext cx="6096000" cy="2225040"/>
        </p:xfrm>
        <a:graphic>
          <a:graphicData uri="http://schemas.openxmlformats.org/drawingml/2006/table">
            <a:tbl>
              <a:tblPr firstRow="1" bandRow="1">
                <a:tableStyleId>{5C22544A-7EE6-4342-B048-85BDC9FD1C3A}</a:tableStyleId>
              </a:tblPr>
              <a:tblGrid>
                <a:gridCol w="2286000"/>
                <a:gridCol w="1981200"/>
                <a:gridCol w="1828800"/>
              </a:tblGrid>
              <a:tr h="370840">
                <a:tc>
                  <a:txBody>
                    <a:bodyPr/>
                    <a:lstStyle/>
                    <a:p>
                      <a:pPr algn="l"/>
                      <a:endParaRPr lang="en-US" dirty="0"/>
                    </a:p>
                  </a:txBody>
                  <a:tcPr anchor="ctr"/>
                </a:tc>
                <a:tc>
                  <a:txBody>
                    <a:bodyPr/>
                    <a:lstStyle/>
                    <a:p>
                      <a:pPr algn="ctr"/>
                      <a:r>
                        <a:rPr lang="en-US" dirty="0" smtClean="0"/>
                        <a:t>2010 to 2016</a:t>
                      </a:r>
                      <a:endParaRPr lang="en-US" dirty="0"/>
                    </a:p>
                  </a:txBody>
                  <a:tcPr anchor="ctr"/>
                </a:tc>
                <a:tc>
                  <a:txBody>
                    <a:bodyPr/>
                    <a:lstStyle/>
                    <a:p>
                      <a:pPr algn="ctr"/>
                      <a:r>
                        <a:rPr lang="en-US" dirty="0" smtClean="0"/>
                        <a:t>% of Total</a:t>
                      </a:r>
                      <a:endParaRPr lang="en-US" dirty="0"/>
                    </a:p>
                  </a:txBody>
                  <a:tcPr anchor="ctr"/>
                </a:tc>
              </a:tr>
              <a:tr h="370840">
                <a:tc>
                  <a:txBody>
                    <a:bodyPr/>
                    <a:lstStyle/>
                    <a:p>
                      <a:pPr algn="l"/>
                      <a:r>
                        <a:rPr lang="en-US" dirty="0" smtClean="0"/>
                        <a:t>U.S.</a:t>
                      </a:r>
                      <a:endParaRPr lang="en-US" dirty="0"/>
                    </a:p>
                  </a:txBody>
                  <a:tcPr anchor="ctr"/>
                </a:tc>
                <a:tc>
                  <a:txBody>
                    <a:bodyPr/>
                    <a:lstStyle/>
                    <a:p>
                      <a:pPr algn="ctr"/>
                      <a:r>
                        <a:rPr lang="en-US" dirty="0" smtClean="0"/>
                        <a:t>0.8</a:t>
                      </a:r>
                      <a:endParaRPr lang="en-US" dirty="0"/>
                    </a:p>
                  </a:txBody>
                  <a:tcPr anchor="ctr"/>
                </a:tc>
                <a:tc>
                  <a:txBody>
                    <a:bodyPr/>
                    <a:lstStyle/>
                    <a:p>
                      <a:pPr algn="ctr"/>
                      <a:r>
                        <a:rPr lang="en-US" dirty="0" smtClean="0"/>
                        <a:t>11</a:t>
                      </a:r>
                      <a:endParaRPr lang="en-US" dirty="0"/>
                    </a:p>
                  </a:txBody>
                  <a:tcPr anchor="ctr"/>
                </a:tc>
              </a:tr>
              <a:tr h="370840">
                <a:tc>
                  <a:txBody>
                    <a:bodyPr/>
                    <a:lstStyle/>
                    <a:p>
                      <a:pPr algn="l"/>
                      <a:r>
                        <a:rPr lang="en-US" dirty="0" smtClean="0"/>
                        <a:t>Asia</a:t>
                      </a:r>
                      <a:r>
                        <a:rPr lang="en-US" baseline="0" dirty="0" smtClean="0"/>
                        <a:t> Pacific</a:t>
                      </a:r>
                      <a:endParaRPr lang="en-US" dirty="0"/>
                    </a:p>
                  </a:txBody>
                  <a:tcPr anchor="ctr"/>
                </a:tc>
                <a:tc>
                  <a:txBody>
                    <a:bodyPr/>
                    <a:lstStyle/>
                    <a:p>
                      <a:pPr algn="ctr"/>
                      <a:r>
                        <a:rPr lang="en-US" dirty="0" smtClean="0"/>
                        <a:t>3.1</a:t>
                      </a:r>
                      <a:endParaRPr lang="en-US" dirty="0"/>
                    </a:p>
                  </a:txBody>
                  <a:tcPr anchor="ctr"/>
                </a:tc>
                <a:tc>
                  <a:txBody>
                    <a:bodyPr/>
                    <a:lstStyle/>
                    <a:p>
                      <a:pPr algn="ctr"/>
                      <a:r>
                        <a:rPr lang="en-US" dirty="0" smtClean="0"/>
                        <a:t>44</a:t>
                      </a:r>
                      <a:endParaRPr lang="en-US" dirty="0"/>
                    </a:p>
                  </a:txBody>
                  <a:tcPr anchor="ctr"/>
                </a:tc>
              </a:tr>
              <a:tr h="370840">
                <a:tc>
                  <a:txBody>
                    <a:bodyPr/>
                    <a:lstStyle/>
                    <a:p>
                      <a:pPr algn="l"/>
                      <a:r>
                        <a:rPr lang="en-US" dirty="0" smtClean="0"/>
                        <a:t>Middle</a:t>
                      </a:r>
                      <a:r>
                        <a:rPr lang="en-US" baseline="0" dirty="0" smtClean="0"/>
                        <a:t> East</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20</a:t>
                      </a:r>
                      <a:endParaRPr lang="en-US" dirty="0"/>
                    </a:p>
                  </a:txBody>
                  <a:tcPr anchor="ctr"/>
                </a:tc>
              </a:tr>
              <a:tr h="370840">
                <a:tc>
                  <a:txBody>
                    <a:bodyPr/>
                    <a:lstStyle/>
                    <a:p>
                      <a:pPr algn="l"/>
                      <a:r>
                        <a:rPr lang="en-US" dirty="0" smtClean="0"/>
                        <a:t>Rest of the World</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24</a:t>
                      </a:r>
                      <a:endParaRPr lang="en-US" dirty="0"/>
                    </a:p>
                  </a:txBody>
                  <a:tcPr anchor="ctr"/>
                </a:tc>
              </a:tr>
              <a:tr h="370840">
                <a:tc>
                  <a:txBody>
                    <a:bodyPr/>
                    <a:lstStyle/>
                    <a:p>
                      <a:pPr algn="l"/>
                      <a:r>
                        <a:rPr lang="en-US" dirty="0" smtClean="0"/>
                        <a:t>Total World</a:t>
                      </a:r>
                      <a:endParaRPr lang="en-US" dirty="0"/>
                    </a:p>
                  </a:txBody>
                  <a:tcPr anchor="ctr"/>
                </a:tc>
                <a:tc>
                  <a:txBody>
                    <a:bodyPr/>
                    <a:lstStyle/>
                    <a:p>
                      <a:pPr algn="ctr"/>
                      <a:r>
                        <a:rPr lang="en-US" dirty="0" smtClean="0"/>
                        <a:t>7.0</a:t>
                      </a:r>
                      <a:endParaRPr lang="en-US" dirty="0"/>
                    </a:p>
                  </a:txBody>
                  <a:tcPr anchor="ctr"/>
                </a:tc>
                <a:tc>
                  <a:txBody>
                    <a:bodyPr/>
                    <a:lstStyle/>
                    <a:p>
                      <a:pPr algn="ctr"/>
                      <a:endParaRPr lang="en-US" dirty="0"/>
                    </a:p>
                  </a:txBody>
                  <a:tcPr anchor="ctr"/>
                </a:tc>
              </a:tr>
            </a:tbl>
          </a:graphicData>
        </a:graphic>
      </p:graphicFrame>
    </p:spTree>
  </p:cSld>
  <p:clrMapOvr>
    <a:masterClrMapping/>
  </p:clrMapOvr>
  <p:transition advClick="0"/>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smtClean="0"/>
              <a:t>Refinery Rationalization – U.S.</a:t>
            </a:r>
          </a:p>
        </p:txBody>
      </p:sp>
      <p:sp>
        <p:nvSpPr>
          <p:cNvPr id="63491" name="Content Placeholder 2"/>
          <p:cNvSpPr>
            <a:spLocks noGrp="1"/>
          </p:cNvSpPr>
          <p:nvPr>
            <p:ph idx="1"/>
          </p:nvPr>
        </p:nvSpPr>
        <p:spPr>
          <a:xfrm>
            <a:off x="457200" y="1600200"/>
            <a:ext cx="8229600" cy="4517992"/>
          </a:xfrm>
        </p:spPr>
        <p:txBody>
          <a:bodyPr>
            <a:normAutofit fontScale="92500" lnSpcReduction="10000"/>
          </a:bodyPr>
          <a:lstStyle/>
          <a:p>
            <a:r>
              <a:rPr lang="en-US" dirty="0" smtClean="0"/>
              <a:t>Continued tight margins and excess capacity over the short term will challenge the economic viability of some refineries</a:t>
            </a:r>
          </a:p>
          <a:p>
            <a:r>
              <a:rPr lang="en-US" dirty="0" smtClean="0"/>
              <a:t>Slowdowns and consolidations will be more prevalent than shutdowns in the U.S.</a:t>
            </a:r>
          </a:p>
          <a:p>
            <a:r>
              <a:rPr lang="en-US" dirty="0" smtClean="0"/>
              <a:t>At-risk plants include:</a:t>
            </a:r>
          </a:p>
          <a:p>
            <a:pPr lvl="1"/>
            <a:r>
              <a:rPr lang="en-US" dirty="0" smtClean="0"/>
              <a:t>Smaller/less complex plants</a:t>
            </a:r>
          </a:p>
          <a:p>
            <a:pPr lvl="1"/>
            <a:r>
              <a:rPr lang="en-US" dirty="0" smtClean="0"/>
              <a:t>Non-core/ low performing facilities</a:t>
            </a:r>
          </a:p>
          <a:p>
            <a:pPr lvl="1"/>
            <a:r>
              <a:rPr lang="en-US" dirty="0" smtClean="0"/>
              <a:t>Plants with financially weak owners</a:t>
            </a:r>
          </a:p>
          <a:p>
            <a:pPr lvl="1"/>
            <a:r>
              <a:rPr lang="en-US" dirty="0" smtClean="0"/>
              <a:t>Facilities unable to meet new </a:t>
            </a:r>
            <a:r>
              <a:rPr lang="en-US" dirty="0" err="1" smtClean="0"/>
              <a:t>regs</a:t>
            </a:r>
            <a:r>
              <a:rPr lang="en-US" dirty="0" smtClean="0"/>
              <a:t> economically</a:t>
            </a:r>
          </a:p>
          <a:p>
            <a:endParaRPr lang="en-US" dirty="0" smtClean="0"/>
          </a:p>
        </p:txBody>
      </p:sp>
      <p:sp>
        <p:nvSpPr>
          <p:cNvPr id="63492"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3842AFED-C9E3-432C-AA59-11F6F31F95C6}" type="slidenum">
              <a:rPr lang="en-US" smtClean="0"/>
              <a:pPr/>
              <a:t>58</a:t>
            </a:fld>
            <a:endParaRPr lang="en-US" dirty="0" smtClean="0"/>
          </a:p>
        </p:txBody>
      </p:sp>
    </p:spTree>
  </p:cSld>
  <p:clrMapOvr>
    <a:masterClrMapping/>
  </p:clrMapOvr>
  <p:transition advClick="0"/>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dirty="0" smtClean="0"/>
              <a:t>Refinery Rationalization – World</a:t>
            </a:r>
          </a:p>
        </p:txBody>
      </p:sp>
      <p:sp>
        <p:nvSpPr>
          <p:cNvPr id="64515" name="Content Placeholder 2"/>
          <p:cNvSpPr>
            <a:spLocks noGrp="1"/>
          </p:cNvSpPr>
          <p:nvPr>
            <p:ph idx="1"/>
          </p:nvPr>
        </p:nvSpPr>
        <p:spPr>
          <a:xfrm>
            <a:off x="457200" y="1600200"/>
            <a:ext cx="8229600" cy="4517992"/>
          </a:xfrm>
        </p:spPr>
        <p:txBody>
          <a:bodyPr>
            <a:normAutofit fontScale="85000" lnSpcReduction="10000"/>
          </a:bodyPr>
          <a:lstStyle/>
          <a:p>
            <a:r>
              <a:rPr lang="en-US" dirty="0" smtClean="0"/>
              <a:t>European refineries are at greatest risk</a:t>
            </a:r>
          </a:p>
          <a:p>
            <a:pPr lvl="1"/>
            <a:r>
              <a:rPr lang="en-US" dirty="0" smtClean="0"/>
              <a:t>Structural excess capacity is greater than in the U.S.</a:t>
            </a:r>
          </a:p>
          <a:p>
            <a:pPr lvl="1"/>
            <a:r>
              <a:rPr lang="en-US" dirty="0" smtClean="0"/>
              <a:t>No expectations of increased product demand growth</a:t>
            </a:r>
          </a:p>
          <a:p>
            <a:pPr lvl="1"/>
            <a:r>
              <a:rPr lang="en-US" dirty="0" smtClean="0"/>
              <a:t>U.S. demand for European gasoline will decrease</a:t>
            </a:r>
          </a:p>
          <a:p>
            <a:pPr lvl="1"/>
            <a:r>
              <a:rPr lang="en-US" dirty="0" smtClean="0"/>
              <a:t>Penetration of alternative fuels greater than in U.S.</a:t>
            </a:r>
          </a:p>
          <a:p>
            <a:pPr lvl="1"/>
            <a:r>
              <a:rPr lang="en-US" dirty="0" smtClean="0"/>
              <a:t>More threatened by new ME and Asian export refineries</a:t>
            </a:r>
          </a:p>
          <a:p>
            <a:pPr lvl="1">
              <a:buFont typeface="Times New Roman" pitchFamily="18" charset="0"/>
              <a:buNone/>
            </a:pPr>
            <a:endParaRPr lang="en-US" dirty="0" smtClean="0"/>
          </a:p>
          <a:p>
            <a:r>
              <a:rPr lang="en-US" dirty="0" smtClean="0"/>
              <a:t>At-risk plants include:</a:t>
            </a:r>
          </a:p>
          <a:p>
            <a:pPr lvl="1"/>
            <a:r>
              <a:rPr lang="en-US" dirty="0" smtClean="0"/>
              <a:t>Smaller and/or less complex plants such as </a:t>
            </a:r>
            <a:r>
              <a:rPr lang="en-US" dirty="0" err="1" smtClean="0"/>
              <a:t>Teeside</a:t>
            </a:r>
            <a:endParaRPr lang="en-US" dirty="0" smtClean="0"/>
          </a:p>
          <a:p>
            <a:pPr lvl="1"/>
            <a:r>
              <a:rPr lang="en-US" dirty="0" smtClean="0"/>
              <a:t>Obsolete and uncompetitive plants; many in the East</a:t>
            </a:r>
          </a:p>
          <a:p>
            <a:pPr lvl="1"/>
            <a:r>
              <a:rPr lang="en-US" dirty="0" smtClean="0"/>
              <a:t>Plants with poorer access to and capability of processing changing crude avails</a:t>
            </a:r>
          </a:p>
        </p:txBody>
      </p:sp>
      <p:sp>
        <p:nvSpPr>
          <p:cNvPr id="64516"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C733DA14-FE66-4BDA-829B-51F1FFD6531A}" type="slidenum">
              <a:rPr lang="en-US" smtClean="0"/>
              <a:pPr/>
              <a:t>59</a:t>
            </a:fld>
            <a:endParaRPr lang="en-US" dirty="0" smtClean="0"/>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Investment Community’s Views</a:t>
            </a:r>
          </a:p>
        </p:txBody>
      </p:sp>
      <p:sp>
        <p:nvSpPr>
          <p:cNvPr id="10243" name="Content Placeholder 2"/>
          <p:cNvSpPr>
            <a:spLocks noGrp="1"/>
          </p:cNvSpPr>
          <p:nvPr>
            <p:ph idx="1"/>
          </p:nvPr>
        </p:nvSpPr>
        <p:spPr/>
        <p:txBody>
          <a:bodyPr/>
          <a:lstStyle/>
          <a:p>
            <a:r>
              <a:rPr lang="en-US" sz="1800" dirty="0" smtClean="0"/>
              <a:t>Credit Suisse – “The Golden Age is over.  We believe we are entering the dark ages “(July 2008).</a:t>
            </a:r>
          </a:p>
          <a:p>
            <a:pPr>
              <a:buFont typeface="Wingdings" pitchFamily="2" charset="2"/>
              <a:buNone/>
            </a:pPr>
            <a:endParaRPr lang="en-US" sz="1800" dirty="0" smtClean="0"/>
          </a:p>
          <a:p>
            <a:r>
              <a:rPr lang="en-US" sz="1800" dirty="0" smtClean="0"/>
              <a:t>Credit Suisse – “Dark Ages Continue for Refiners” (Nov. 2009)</a:t>
            </a:r>
          </a:p>
          <a:p>
            <a:endParaRPr lang="en-US" sz="1800" dirty="0" smtClean="0"/>
          </a:p>
          <a:p>
            <a:r>
              <a:rPr lang="en-US" sz="1800" dirty="0" smtClean="0"/>
              <a:t>Forbes Magazine – “Refining is a Rotten Biz” (Dec. 2009)</a:t>
            </a:r>
          </a:p>
          <a:p>
            <a:endParaRPr lang="en-US" sz="1800" dirty="0" smtClean="0"/>
          </a:p>
          <a:p>
            <a:r>
              <a:rPr lang="en-US" sz="1800" dirty="0" smtClean="0"/>
              <a:t>UBS – “There will be significant excess capacity, despite project cancellations “– (April 2009)</a:t>
            </a:r>
          </a:p>
          <a:p>
            <a:pPr>
              <a:buFont typeface="Wingdings" pitchFamily="2" charset="2"/>
              <a:buNone/>
            </a:pPr>
            <a:endParaRPr lang="en-US" sz="1800" dirty="0" smtClean="0"/>
          </a:p>
          <a:p>
            <a:r>
              <a:rPr lang="en-US" sz="1800" dirty="0" smtClean="0"/>
              <a:t>Barclays -  “global refining utilization rate will remain 82% through 2011 even if 2 MMBPD is shut down”  (Jan. 2010)</a:t>
            </a:r>
          </a:p>
          <a:p>
            <a:endParaRPr lang="en-US" dirty="0" smtClean="0"/>
          </a:p>
        </p:txBody>
      </p:sp>
      <p:sp>
        <p:nvSpPr>
          <p:cNvPr id="10244"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AD312E3E-549A-4F47-A7BD-33B79C051056}" type="slidenum">
              <a:rPr lang="en-US" smtClean="0"/>
              <a:pPr algn="ctr"/>
              <a:t>6</a:t>
            </a:fld>
            <a:endParaRPr lang="en-US" dirty="0" smtClean="0"/>
          </a:p>
        </p:txBody>
      </p:sp>
    </p:spTree>
  </p:cSld>
  <p:clrMapOvr>
    <a:masterClrMapping/>
  </p:clrMapOvr>
  <p:transition advClick="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dirty="0" smtClean="0"/>
              <a:t>TM&amp;C Price and Margin Outlook  </a:t>
            </a:r>
            <a:br>
              <a:rPr lang="en-US" dirty="0" smtClean="0"/>
            </a:br>
            <a:r>
              <a:rPr lang="en-US" sz="1600" dirty="0" smtClean="0"/>
              <a:t>($/B)</a:t>
            </a:r>
            <a:endParaRPr lang="en-US" dirty="0" smtClean="0"/>
          </a:p>
        </p:txBody>
      </p:sp>
      <p:sp>
        <p:nvSpPr>
          <p:cNvPr id="65539"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43C98683-9E90-4E7F-B0E4-079D4F7957DC}" type="slidenum">
              <a:rPr lang="en-US" smtClean="0"/>
              <a:pPr/>
              <a:t>60</a:t>
            </a:fld>
            <a:endParaRPr lang="en-US" dirty="0" smtClean="0"/>
          </a:p>
        </p:txBody>
      </p:sp>
      <p:graphicFrame>
        <p:nvGraphicFramePr>
          <p:cNvPr id="5" name="Table 4"/>
          <p:cNvGraphicFramePr>
            <a:graphicFrameLocks noGrp="1"/>
          </p:cNvGraphicFramePr>
          <p:nvPr/>
        </p:nvGraphicFramePr>
        <p:xfrm>
          <a:off x="1143000" y="2128520"/>
          <a:ext cx="6934200" cy="2288132"/>
        </p:xfrm>
        <a:graphic>
          <a:graphicData uri="http://schemas.openxmlformats.org/drawingml/2006/table">
            <a:tbl>
              <a:tblPr firstRow="1" bandRow="1">
                <a:tableStyleId>{5C22544A-7EE6-4342-B048-85BDC9FD1C3A}</a:tableStyleId>
              </a:tblPr>
              <a:tblGrid>
                <a:gridCol w="2667000"/>
                <a:gridCol w="1041991"/>
                <a:gridCol w="886933"/>
                <a:gridCol w="1209453"/>
                <a:gridCol w="1128823"/>
              </a:tblGrid>
              <a:tr h="453844">
                <a:tc rowSpan="2">
                  <a:txBody>
                    <a:bodyPr/>
                    <a:lstStyle/>
                    <a:p>
                      <a:endParaRPr lang="en-US" dirty="0"/>
                    </a:p>
                  </a:txBody>
                  <a:tcPr/>
                </a:tc>
                <a:tc rowSpan="2">
                  <a:txBody>
                    <a:bodyPr/>
                    <a:lstStyle/>
                    <a:p>
                      <a:pPr algn="ctr"/>
                      <a:r>
                        <a:rPr lang="en-US" dirty="0" smtClean="0"/>
                        <a:t>Actual</a:t>
                      </a:r>
                    </a:p>
                    <a:p>
                      <a:pPr algn="ctr"/>
                      <a:r>
                        <a:rPr lang="en-US" dirty="0" smtClean="0"/>
                        <a:t>2009</a:t>
                      </a:r>
                      <a:endParaRPr lang="en-US" dirty="0"/>
                    </a:p>
                  </a:txBody>
                  <a:tcPr anchor="b"/>
                </a:tc>
                <a:tc rowSpan="2">
                  <a:txBody>
                    <a:bodyPr/>
                    <a:lstStyle/>
                    <a:p>
                      <a:pPr algn="ctr"/>
                      <a:r>
                        <a:rPr lang="en-US" dirty="0" smtClean="0"/>
                        <a:t>2010</a:t>
                      </a:r>
                      <a:endParaRPr lang="en-US" dirty="0"/>
                    </a:p>
                  </a:txBody>
                  <a:tcPr anchor="b"/>
                </a:tc>
                <a:tc gridSpan="2">
                  <a:txBody>
                    <a:bodyPr/>
                    <a:lstStyle/>
                    <a:p>
                      <a:pPr algn="ctr"/>
                      <a:r>
                        <a:rPr lang="en-US" dirty="0" smtClean="0"/>
                        <a:t>Forecast</a:t>
                      </a:r>
                    </a:p>
                  </a:txBody>
                  <a:tcPr>
                    <a:lnB w="38100" cmpd="sng">
                      <a:noFill/>
                    </a:lnB>
                  </a:tcPr>
                </a:tc>
                <a:tc hMerge="1">
                  <a:txBody>
                    <a:bodyPr/>
                    <a:lstStyle/>
                    <a:p>
                      <a:endParaRPr lang="en-US" dirty="0"/>
                    </a:p>
                  </a:txBody>
                  <a:tcPr>
                    <a:lnB w="38100" cmpd="sng">
                      <a:noFill/>
                    </a:lnB>
                  </a:tcPr>
                </a:tc>
              </a:tr>
              <a:tr h="45384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b="1" dirty="0" smtClean="0">
                          <a:solidFill>
                            <a:schemeClr val="tx1"/>
                          </a:solidFill>
                        </a:rPr>
                        <a:t>2015</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dirty="0" smtClean="0">
                          <a:solidFill>
                            <a:schemeClr val="tx1"/>
                          </a:solidFill>
                        </a:rPr>
                        <a:t>2020</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460148">
                <a:tc>
                  <a:txBody>
                    <a:bodyPr/>
                    <a:lstStyle/>
                    <a:p>
                      <a:r>
                        <a:rPr lang="en-US" dirty="0" smtClean="0"/>
                        <a:t>WTI (Cushing)</a:t>
                      </a:r>
                      <a:endParaRPr lang="en-US" dirty="0"/>
                    </a:p>
                  </a:txBody>
                  <a:tcPr anchor="b"/>
                </a:tc>
                <a:tc>
                  <a:txBody>
                    <a:bodyPr/>
                    <a:lstStyle/>
                    <a:p>
                      <a:pPr algn="ctr"/>
                      <a:r>
                        <a:rPr lang="en-US" dirty="0" smtClean="0"/>
                        <a:t>61.69</a:t>
                      </a:r>
                      <a:endParaRPr lang="en-US" dirty="0"/>
                    </a:p>
                  </a:txBody>
                  <a:tcPr anchor="b"/>
                </a:tc>
                <a:tc>
                  <a:txBody>
                    <a:bodyPr/>
                    <a:lstStyle/>
                    <a:p>
                      <a:pPr algn="ctr"/>
                      <a:r>
                        <a:rPr lang="en-US" dirty="0" smtClean="0"/>
                        <a:t>72.00</a:t>
                      </a:r>
                      <a:endParaRPr lang="en-US" dirty="0"/>
                    </a:p>
                  </a:txBody>
                  <a:tcPr anchor="b"/>
                </a:tc>
                <a:tc>
                  <a:txBody>
                    <a:bodyPr/>
                    <a:lstStyle/>
                    <a:p>
                      <a:pPr algn="ctr"/>
                      <a:r>
                        <a:rPr lang="en-US" dirty="0" smtClean="0"/>
                        <a:t>84.00</a:t>
                      </a:r>
                      <a:endParaRPr lang="en-US" dirty="0"/>
                    </a:p>
                  </a:txBody>
                  <a:tcPr anchor="b">
                    <a:lnT w="38100" cap="flat" cmpd="sng" algn="ctr">
                      <a:solidFill>
                        <a:schemeClr val="tx1"/>
                      </a:solidFill>
                      <a:prstDash val="solid"/>
                      <a:round/>
                      <a:headEnd type="none" w="med" len="med"/>
                      <a:tailEnd type="none" w="med" len="med"/>
                    </a:lnT>
                  </a:tcPr>
                </a:tc>
                <a:tc>
                  <a:txBody>
                    <a:bodyPr/>
                    <a:lstStyle/>
                    <a:p>
                      <a:pPr algn="ctr"/>
                      <a:r>
                        <a:rPr lang="en-US" dirty="0" smtClean="0"/>
                        <a:t>94.00</a:t>
                      </a:r>
                      <a:endParaRPr lang="en-US" dirty="0"/>
                    </a:p>
                  </a:txBody>
                  <a:tcPr anchor="b">
                    <a:lnT w="38100" cap="flat" cmpd="sng" algn="ctr">
                      <a:solidFill>
                        <a:schemeClr val="tx1"/>
                      </a:solidFill>
                      <a:prstDash val="solid"/>
                      <a:round/>
                      <a:headEnd type="none" w="med" len="med"/>
                      <a:tailEnd type="none" w="med" len="med"/>
                    </a:lnT>
                  </a:tcPr>
                </a:tc>
              </a:tr>
              <a:tr h="460148">
                <a:tc>
                  <a:txBody>
                    <a:bodyPr/>
                    <a:lstStyle/>
                    <a:p>
                      <a:r>
                        <a:rPr lang="en-US" dirty="0" smtClean="0"/>
                        <a:t>WTI- Maya</a:t>
                      </a:r>
                      <a:endParaRPr lang="en-US" dirty="0"/>
                    </a:p>
                  </a:txBody>
                  <a:tcPr anchor="b"/>
                </a:tc>
                <a:tc>
                  <a:txBody>
                    <a:bodyPr/>
                    <a:lstStyle/>
                    <a:p>
                      <a:pPr algn="ctr"/>
                      <a:r>
                        <a:rPr lang="en-US" dirty="0" smtClean="0"/>
                        <a:t>5.19</a:t>
                      </a:r>
                      <a:endParaRPr lang="en-US" dirty="0"/>
                    </a:p>
                  </a:txBody>
                  <a:tcPr anchor="b"/>
                </a:tc>
                <a:tc>
                  <a:txBody>
                    <a:bodyPr/>
                    <a:lstStyle/>
                    <a:p>
                      <a:pPr algn="ctr"/>
                      <a:r>
                        <a:rPr lang="en-US" dirty="0" smtClean="0"/>
                        <a:t>7.00</a:t>
                      </a:r>
                      <a:endParaRPr lang="en-US" dirty="0"/>
                    </a:p>
                  </a:txBody>
                  <a:tcPr anchor="b"/>
                </a:tc>
                <a:tc>
                  <a:txBody>
                    <a:bodyPr/>
                    <a:lstStyle/>
                    <a:p>
                      <a:pPr algn="ctr"/>
                      <a:r>
                        <a:rPr lang="en-US" dirty="0" smtClean="0"/>
                        <a:t>10.00</a:t>
                      </a:r>
                      <a:endParaRPr lang="en-US" dirty="0"/>
                    </a:p>
                  </a:txBody>
                  <a:tcPr anchor="b"/>
                </a:tc>
                <a:tc>
                  <a:txBody>
                    <a:bodyPr/>
                    <a:lstStyle/>
                    <a:p>
                      <a:pPr algn="ctr"/>
                      <a:r>
                        <a:rPr lang="en-US" dirty="0" smtClean="0"/>
                        <a:t>15.00</a:t>
                      </a:r>
                      <a:endParaRPr lang="en-US" dirty="0"/>
                    </a:p>
                  </a:txBody>
                  <a:tcPr anchor="b"/>
                </a:tc>
              </a:tr>
              <a:tr h="460148">
                <a:tc>
                  <a:txBody>
                    <a:bodyPr/>
                    <a:lstStyle/>
                    <a:p>
                      <a:r>
                        <a:rPr lang="en-US" dirty="0" smtClean="0"/>
                        <a:t>USGC 3:2:1 Crack</a:t>
                      </a:r>
                      <a:endParaRPr lang="en-US" dirty="0"/>
                    </a:p>
                  </a:txBody>
                  <a:tcPr anchor="b"/>
                </a:tc>
                <a:tc>
                  <a:txBody>
                    <a:bodyPr/>
                    <a:lstStyle/>
                    <a:p>
                      <a:pPr algn="ctr"/>
                      <a:r>
                        <a:rPr lang="en-US" dirty="0" smtClean="0"/>
                        <a:t>7.60</a:t>
                      </a:r>
                      <a:endParaRPr lang="en-US" dirty="0"/>
                    </a:p>
                  </a:txBody>
                  <a:tcPr anchor="b"/>
                </a:tc>
                <a:tc>
                  <a:txBody>
                    <a:bodyPr/>
                    <a:lstStyle/>
                    <a:p>
                      <a:pPr algn="ctr"/>
                      <a:r>
                        <a:rPr lang="en-US" dirty="0" smtClean="0"/>
                        <a:t>6.50</a:t>
                      </a:r>
                      <a:endParaRPr lang="en-US" dirty="0"/>
                    </a:p>
                  </a:txBody>
                  <a:tcPr anchor="b"/>
                </a:tc>
                <a:tc>
                  <a:txBody>
                    <a:bodyPr/>
                    <a:lstStyle/>
                    <a:p>
                      <a:pPr algn="ctr"/>
                      <a:r>
                        <a:rPr lang="en-US" dirty="0" smtClean="0"/>
                        <a:t>9.75</a:t>
                      </a:r>
                      <a:endParaRPr lang="en-US" dirty="0"/>
                    </a:p>
                  </a:txBody>
                  <a:tcPr anchor="b"/>
                </a:tc>
                <a:tc>
                  <a:txBody>
                    <a:bodyPr/>
                    <a:lstStyle/>
                    <a:p>
                      <a:pPr algn="ctr"/>
                      <a:r>
                        <a:rPr lang="en-US" dirty="0" smtClean="0"/>
                        <a:t>11.00</a:t>
                      </a:r>
                      <a:endParaRPr lang="en-US" dirty="0"/>
                    </a:p>
                  </a:txBody>
                  <a:tcPr anchor="b"/>
                </a:tc>
              </a:tr>
            </a:tbl>
          </a:graphicData>
        </a:graphic>
      </p:graphicFrame>
    </p:spTree>
  </p:cSld>
  <p:clrMapOvr>
    <a:masterClrMapping/>
  </p:clrMapOvr>
  <p:transition advClick="0"/>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285750"/>
            <a:ext cx="9144000" cy="952500"/>
          </a:xfrm>
        </p:spPr>
        <p:txBody>
          <a:bodyPr>
            <a:normAutofit/>
          </a:bodyPr>
          <a:lstStyle/>
          <a:p>
            <a:r>
              <a:rPr lang="en-US" dirty="0" smtClean="0"/>
              <a:t>TM&amp;C/EIG World Crude Oil Outlook </a:t>
            </a:r>
          </a:p>
        </p:txBody>
      </p:sp>
      <p:sp>
        <p:nvSpPr>
          <p:cNvPr id="66563" name="Rectangle 3"/>
          <p:cNvSpPr>
            <a:spLocks noGrp="1" noChangeArrowheads="1"/>
          </p:cNvSpPr>
          <p:nvPr>
            <p:ph idx="1"/>
          </p:nvPr>
        </p:nvSpPr>
        <p:spPr>
          <a:xfrm>
            <a:off x="838200" y="1371600"/>
            <a:ext cx="7727950" cy="4114800"/>
          </a:xfrm>
        </p:spPr>
        <p:txBody>
          <a:bodyPr>
            <a:normAutofit fontScale="85000" lnSpcReduction="20000"/>
          </a:bodyPr>
          <a:lstStyle/>
          <a:p>
            <a:r>
              <a:rPr lang="en-US" dirty="0" smtClean="0"/>
              <a:t>Forecast of world crude production by country and grade through 2020.</a:t>
            </a:r>
          </a:p>
          <a:p>
            <a:pPr>
              <a:buFont typeface="Wingdings" pitchFamily="2" charset="2"/>
              <a:buNone/>
            </a:pPr>
            <a:endParaRPr lang="en-US" dirty="0" smtClean="0"/>
          </a:p>
          <a:p>
            <a:r>
              <a:rPr lang="en-US" dirty="0" smtClean="0"/>
              <a:t>A new approach to reserve estimation</a:t>
            </a:r>
          </a:p>
          <a:p>
            <a:endParaRPr lang="en-US" dirty="0" smtClean="0"/>
          </a:p>
          <a:p>
            <a:r>
              <a:rPr lang="en-US" dirty="0" smtClean="0"/>
              <a:t>Reserve and production forecasts categorized by grade type</a:t>
            </a:r>
          </a:p>
          <a:p>
            <a:endParaRPr lang="en-US" dirty="0" smtClean="0"/>
          </a:p>
          <a:p>
            <a:r>
              <a:rPr lang="en-US" dirty="0" smtClean="0"/>
              <a:t>Integrated approach which considers supply and demand for different crude grades based on refining capacity additions and modifications</a:t>
            </a:r>
          </a:p>
          <a:p>
            <a:pPr>
              <a:buClr>
                <a:srgbClr val="FFFF00"/>
              </a:buClr>
              <a:buFont typeface="Wingdings" pitchFamily="2" charset="2"/>
              <a:buNone/>
            </a:pPr>
            <a:endParaRPr lang="es-CO" sz="2400" dirty="0" smtClean="0"/>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pPr>
            <a:endParaRPr lang="es-CO" sz="2400" dirty="0" smtClean="0"/>
          </a:p>
          <a:p>
            <a:pPr>
              <a:buClr>
                <a:srgbClr val="FFFF00"/>
              </a:buClr>
            </a:pPr>
            <a:endParaRPr lang="es-CO" sz="2400" dirty="0" smtClean="0"/>
          </a:p>
        </p:txBody>
      </p:sp>
      <p:sp>
        <p:nvSpPr>
          <p:cNvPr id="66564" name="Slide Number Placeholder 3"/>
          <p:cNvSpPr>
            <a:spLocks noGrp="1"/>
          </p:cNvSpPr>
          <p:nvPr>
            <p:ph type="sldNum" sz="quarter" idx="4294967295"/>
          </p:nvPr>
        </p:nvSpPr>
        <p:spPr>
          <a:xfrm>
            <a:off x="3657600" y="6217920"/>
            <a:ext cx="2133600" cy="301752"/>
          </a:xfrm>
          <a:noFill/>
        </p:spPr>
        <p:txBody>
          <a:bodyPr/>
          <a:lstStyle/>
          <a:p>
            <a:r>
              <a:rPr lang="en-US" sz="1050" dirty="0" smtClean="0">
                <a:latin typeface="Arial" pitchFamily="34" charset="0"/>
                <a:cs typeface="Arial" pitchFamily="34" charset="0"/>
              </a:rPr>
              <a:t>Slide </a:t>
            </a:r>
            <a:fld id="{A84FF440-818A-4B5F-B872-53C35FF1F850}" type="slidenum">
              <a:rPr lang="en-US" sz="1050" smtClean="0">
                <a:latin typeface="Arial" pitchFamily="34" charset="0"/>
                <a:cs typeface="Arial" pitchFamily="34" charset="0"/>
              </a:rPr>
              <a:pPr/>
              <a:t>61</a:t>
            </a:fld>
            <a:endParaRPr lang="en-US" sz="1050" dirty="0" smtClean="0">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0" y="285750"/>
            <a:ext cx="9144000" cy="952500"/>
          </a:xfrm>
        </p:spPr>
        <p:txBody>
          <a:bodyPr>
            <a:normAutofit fontScale="90000"/>
          </a:bodyPr>
          <a:lstStyle/>
          <a:p>
            <a:r>
              <a:rPr lang="en-US" dirty="0" smtClean="0"/>
              <a:t>World Crude Oil Outlook 2010-2020</a:t>
            </a:r>
            <a:br>
              <a:rPr lang="en-US" dirty="0" smtClean="0"/>
            </a:br>
            <a:r>
              <a:rPr lang="en-US" dirty="0" smtClean="0"/>
              <a:t>Key Conclusions</a:t>
            </a:r>
          </a:p>
        </p:txBody>
      </p:sp>
      <p:sp>
        <p:nvSpPr>
          <p:cNvPr id="1029" name="Rectangle 3"/>
          <p:cNvSpPr>
            <a:spLocks noGrp="1" noChangeArrowheads="1"/>
          </p:cNvSpPr>
          <p:nvPr>
            <p:ph idx="1"/>
          </p:nvPr>
        </p:nvSpPr>
        <p:spPr>
          <a:xfrm>
            <a:off x="1066800" y="1828800"/>
            <a:ext cx="7727950" cy="4114800"/>
          </a:xfrm>
        </p:spPr>
        <p:txBody>
          <a:bodyPr/>
          <a:lstStyle/>
          <a:p>
            <a:pPr>
              <a:buClr>
                <a:srgbClr val="FFFF00"/>
              </a:buClr>
              <a:buFont typeface="Wingdings" pitchFamily="2" charset="2"/>
              <a:buNone/>
            </a:pPr>
            <a:endParaRPr lang="es-CO" sz="2400" smtClean="0"/>
          </a:p>
          <a:p>
            <a:pPr>
              <a:buClr>
                <a:srgbClr val="FFFF00"/>
              </a:buClr>
              <a:buFont typeface="Wingdings" pitchFamily="2" charset="2"/>
              <a:buNone/>
            </a:pPr>
            <a:endParaRPr lang="es-CO" sz="2400" smtClean="0"/>
          </a:p>
          <a:p>
            <a:pPr>
              <a:buClr>
                <a:srgbClr val="FFFF00"/>
              </a:buClr>
            </a:pPr>
            <a:endParaRPr lang="es-CO" sz="2400" smtClean="0"/>
          </a:p>
          <a:p>
            <a:pPr>
              <a:buClr>
                <a:srgbClr val="FFFF00"/>
              </a:buClr>
              <a:buFont typeface="Wingdings" pitchFamily="2" charset="2"/>
              <a:buNone/>
            </a:pPr>
            <a:endParaRPr lang="es-CO" sz="2400" smtClean="0"/>
          </a:p>
          <a:p>
            <a:pPr>
              <a:buClr>
                <a:srgbClr val="FFFF00"/>
              </a:buClr>
            </a:pPr>
            <a:endParaRPr lang="es-CO" sz="2400" smtClean="0"/>
          </a:p>
          <a:p>
            <a:pPr>
              <a:buClr>
                <a:srgbClr val="FFFF00"/>
              </a:buClr>
            </a:pPr>
            <a:endParaRPr lang="es-CO" sz="2400" smtClean="0"/>
          </a:p>
          <a:p>
            <a:pPr>
              <a:buClr>
                <a:srgbClr val="FFFF00"/>
              </a:buClr>
            </a:pPr>
            <a:endParaRPr lang="es-CO" sz="2400" smtClean="0"/>
          </a:p>
        </p:txBody>
      </p:sp>
      <p:sp>
        <p:nvSpPr>
          <p:cNvPr id="1030"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041B3BF4-A986-4AAF-994F-D9F14B3E0A3C}" type="slidenum">
              <a:rPr lang="en-US" smtClean="0"/>
              <a:pPr/>
              <a:t>62</a:t>
            </a:fld>
            <a:endParaRPr lang="en-US" dirty="0" smtClean="0"/>
          </a:p>
        </p:txBody>
      </p:sp>
      <p:sp>
        <p:nvSpPr>
          <p:cNvPr id="5" name="Content Placeholder 2"/>
          <p:cNvSpPr txBox="1">
            <a:spLocks/>
          </p:cNvSpPr>
          <p:nvPr/>
        </p:nvSpPr>
        <p:spPr bwMode="auto">
          <a:xfrm>
            <a:off x="838200" y="1371600"/>
            <a:ext cx="7727950" cy="4635500"/>
          </a:xfrm>
          <a:prstGeom prst="rect">
            <a:avLst/>
          </a:prstGeom>
          <a:noFill/>
          <a:ln w="9525">
            <a:noFill/>
            <a:miter lim="800000"/>
            <a:headEnd/>
            <a:tailEnd/>
          </a:ln>
        </p:spPr>
        <p:txBody>
          <a:bodyPr lIns="92075" tIns="46038" rIns="92075" bIns="46038"/>
          <a:lstStyle/>
          <a:p>
            <a:pPr marL="448056" lvl="0" indent="-384048">
              <a:spcBef>
                <a:spcPct val="20000"/>
              </a:spcBef>
              <a:buClr>
                <a:srgbClr val="D16349"/>
              </a:buClr>
              <a:buSzPct val="80000"/>
              <a:buFont typeface="Wingdings 2"/>
              <a:buChar char=""/>
            </a:pPr>
            <a:r>
              <a:rPr lang="en-US" sz="2000" dirty="0" smtClean="0">
                <a:solidFill>
                  <a:prstClr val="white"/>
                </a:solidFill>
                <a:latin typeface="Arial" pitchFamily="34" charset="0"/>
                <a:cs typeface="Arial" pitchFamily="34" charset="0"/>
              </a:rPr>
              <a:t>The world is not running out of oil</a:t>
            </a:r>
            <a:r>
              <a:rPr lang="en-US" sz="2600" dirty="0" smtClean="0">
                <a:solidFill>
                  <a:prstClr val="white"/>
                </a:solidFill>
                <a:latin typeface="Arial" pitchFamily="34" charset="0"/>
                <a:cs typeface="Arial" pitchFamily="34" charset="0"/>
              </a:rPr>
              <a:t>, </a:t>
            </a:r>
            <a:r>
              <a:rPr lang="en-US" sz="2000" kern="0" dirty="0" smtClean="0">
                <a:latin typeface="Arial" pitchFamily="34" charset="0"/>
                <a:cs typeface="Arial" pitchFamily="34" charset="0"/>
              </a:rPr>
              <a:t>nor </a:t>
            </a:r>
            <a:r>
              <a:rPr lang="en-US" sz="2000" kern="0" dirty="0">
                <a:latin typeface="Arial" pitchFamily="34" charset="0"/>
                <a:cs typeface="Arial" pitchFamily="34" charset="0"/>
              </a:rPr>
              <a:t>has worldwide crude oil production potential or capacity </a:t>
            </a:r>
            <a:r>
              <a:rPr lang="en-US" sz="2000" kern="0" dirty="0" smtClean="0">
                <a:latin typeface="Arial" pitchFamily="34" charset="0"/>
                <a:cs typeface="Arial" pitchFamily="34" charset="0"/>
              </a:rPr>
              <a:t>peaked.</a:t>
            </a:r>
          </a:p>
          <a:p>
            <a:pPr marL="448056" lvl="0" indent="-384048">
              <a:spcBef>
                <a:spcPct val="20000"/>
              </a:spcBef>
              <a:buClr>
                <a:srgbClr val="D16349"/>
              </a:buClr>
              <a:buSzPct val="80000"/>
              <a:buFont typeface="Wingdings 2"/>
              <a:buChar char=""/>
            </a:pPr>
            <a:r>
              <a:rPr lang="en-US" sz="2000" kern="0" dirty="0" smtClean="0">
                <a:latin typeface="Arial" pitchFamily="34" charset="0"/>
                <a:cs typeface="Arial" pitchFamily="34" charset="0"/>
              </a:rPr>
              <a:t>The </a:t>
            </a:r>
            <a:r>
              <a:rPr lang="en-US" sz="2000" kern="0" dirty="0">
                <a:latin typeface="Arial" pitchFamily="34" charset="0"/>
                <a:cs typeface="Arial" pitchFamily="34" charset="0"/>
              </a:rPr>
              <a:t>distribution of current crude oil production differs significantly from reserves, both geographically and by crude </a:t>
            </a:r>
            <a:r>
              <a:rPr lang="en-US" sz="2000" kern="0" dirty="0" smtClean="0">
                <a:latin typeface="Arial" pitchFamily="34" charset="0"/>
                <a:cs typeface="Arial" pitchFamily="34" charset="0"/>
              </a:rPr>
              <a:t>type.</a:t>
            </a:r>
          </a:p>
          <a:p>
            <a:pPr marL="448056" lvl="0" indent="-384048">
              <a:spcBef>
                <a:spcPct val="20000"/>
              </a:spcBef>
              <a:buClr>
                <a:srgbClr val="D16349"/>
              </a:buClr>
              <a:buSzPct val="80000"/>
              <a:buFont typeface="Wingdings 2"/>
              <a:buChar char=""/>
            </a:pPr>
            <a:r>
              <a:rPr lang="en-US" sz="2000" kern="0" dirty="0" smtClean="0">
                <a:latin typeface="Arial" pitchFamily="34" charset="0"/>
                <a:cs typeface="Arial" pitchFamily="34" charset="0"/>
              </a:rPr>
              <a:t>Heavy </a:t>
            </a:r>
            <a:r>
              <a:rPr lang="en-US" sz="2000" kern="0" dirty="0">
                <a:latin typeface="Arial" pitchFamily="34" charset="0"/>
                <a:cs typeface="Arial" pitchFamily="34" charset="0"/>
              </a:rPr>
              <a:t>crude production in the next decade will begin to mirror the abundance of heavy reserves.</a:t>
            </a:r>
          </a:p>
          <a:p>
            <a:pPr marL="342900" indent="-342900">
              <a:spcBef>
                <a:spcPct val="20000"/>
              </a:spcBef>
              <a:buClr>
                <a:schemeClr val="tx1"/>
              </a:buClr>
              <a:buSzPct val="75000"/>
              <a:buFont typeface="Wingdings" pitchFamily="2" charset="2"/>
              <a:buNone/>
              <a:defRPr/>
            </a:pPr>
            <a:r>
              <a:rPr lang="en-US" sz="1200" kern="0" dirty="0">
                <a:solidFill>
                  <a:srgbClr val="080808"/>
                </a:solidFill>
                <a:latin typeface="+mn-lt"/>
              </a:rPr>
              <a:t>Increase in Crude Production by Hemisphere</a:t>
            </a:r>
          </a:p>
          <a:p>
            <a:pPr marL="342900" indent="-342900">
              <a:spcBef>
                <a:spcPct val="20000"/>
              </a:spcBef>
              <a:buClr>
                <a:schemeClr val="tx1"/>
              </a:buClr>
              <a:buSzPct val="75000"/>
              <a:buFont typeface="Wingdings" pitchFamily="2" charset="2"/>
              <a:buNone/>
              <a:defRPr/>
            </a:pPr>
            <a:r>
              <a:rPr lang="en-US" sz="1200" kern="0" dirty="0">
                <a:solidFill>
                  <a:srgbClr val="080808"/>
                </a:solidFill>
                <a:latin typeface="+mn-lt"/>
              </a:rPr>
              <a:t>(2008 to 2020)</a:t>
            </a:r>
          </a:p>
          <a:p>
            <a:pPr marL="342900" indent="-342900" algn="l">
              <a:spcBef>
                <a:spcPct val="20000"/>
              </a:spcBef>
              <a:buClr>
                <a:schemeClr val="tx1"/>
              </a:buClr>
              <a:buSzPct val="75000"/>
              <a:buFont typeface="Wingdings" pitchFamily="2" charset="2"/>
              <a:buChar char="u"/>
              <a:defRPr/>
            </a:pPr>
            <a:endParaRPr lang="en-US" sz="2000" kern="0" dirty="0">
              <a:solidFill>
                <a:srgbClr val="080808"/>
              </a:solidFill>
              <a:latin typeface="+mn-lt"/>
            </a:endParaRPr>
          </a:p>
          <a:p>
            <a:pPr marL="342900" indent="-342900" algn="l">
              <a:spcBef>
                <a:spcPct val="20000"/>
              </a:spcBef>
              <a:buClr>
                <a:schemeClr val="tx1"/>
              </a:buClr>
              <a:buSzPct val="75000"/>
              <a:buFont typeface="Wingdings" pitchFamily="2" charset="2"/>
              <a:buChar char="u"/>
              <a:defRPr/>
            </a:pPr>
            <a:endParaRPr lang="en-US" sz="2000" kern="0" dirty="0">
              <a:solidFill>
                <a:srgbClr val="080808"/>
              </a:solidFill>
              <a:latin typeface="+mn-lt"/>
            </a:endParaRPr>
          </a:p>
        </p:txBody>
      </p:sp>
      <p:graphicFrame>
        <p:nvGraphicFramePr>
          <p:cNvPr id="1026" name="Object 3"/>
          <p:cNvGraphicFramePr>
            <a:graphicFrameLocks/>
          </p:cNvGraphicFramePr>
          <p:nvPr/>
        </p:nvGraphicFramePr>
        <p:xfrm>
          <a:off x="1219200" y="4191000"/>
          <a:ext cx="3122612" cy="2057400"/>
        </p:xfrm>
        <a:graphic>
          <a:graphicData uri="http://schemas.openxmlformats.org/presentationml/2006/ole">
            <p:oleObj spid="_x0000_s1026" name="Worksheet" r:id="rId4" imgW="3124308" imgH="1905108" progId="Excel.Sheet.8">
              <p:embed/>
            </p:oleObj>
          </a:graphicData>
        </a:graphic>
      </p:graphicFrame>
      <p:graphicFrame>
        <p:nvGraphicFramePr>
          <p:cNvPr id="1027" name="Object 4"/>
          <p:cNvGraphicFramePr>
            <a:graphicFrameLocks/>
          </p:cNvGraphicFramePr>
          <p:nvPr/>
        </p:nvGraphicFramePr>
        <p:xfrm>
          <a:off x="4876800" y="4241800"/>
          <a:ext cx="3073400" cy="2006600"/>
        </p:xfrm>
        <a:graphic>
          <a:graphicData uri="http://schemas.openxmlformats.org/presentationml/2006/ole">
            <p:oleObj spid="_x0000_s1027" name="Worksheet" r:id="rId5" imgW="3076687" imgH="1857487" progId="Excel.Sheet.8">
              <p:embed/>
            </p:oleObj>
          </a:graphicData>
        </a:graphic>
      </p:graphicFrame>
    </p:spTree>
  </p:cSld>
  <p:clrMapOvr>
    <a:masterClrMapping/>
  </p:clrMapOvr>
  <p:transition advClick="0"/>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0" y="285750"/>
            <a:ext cx="9144000" cy="952500"/>
          </a:xfrm>
        </p:spPr>
        <p:txBody>
          <a:bodyPr>
            <a:normAutofit fontScale="90000"/>
          </a:bodyPr>
          <a:lstStyle/>
          <a:p>
            <a:r>
              <a:rPr lang="en-US" dirty="0" smtClean="0"/>
              <a:t>World Crude Oil Outlook 2010-2020</a:t>
            </a:r>
            <a:br>
              <a:rPr lang="en-US" dirty="0" smtClean="0"/>
            </a:br>
            <a:r>
              <a:rPr lang="en-US" dirty="0" smtClean="0"/>
              <a:t>Key Conclusions</a:t>
            </a:r>
          </a:p>
        </p:txBody>
      </p:sp>
      <p:sp>
        <p:nvSpPr>
          <p:cNvPr id="2052" name="Rectangle 3"/>
          <p:cNvSpPr>
            <a:spLocks noGrp="1" noChangeArrowheads="1"/>
          </p:cNvSpPr>
          <p:nvPr>
            <p:ph idx="1"/>
          </p:nvPr>
        </p:nvSpPr>
        <p:spPr>
          <a:xfrm>
            <a:off x="1066800" y="1371600"/>
            <a:ext cx="7727950" cy="4572000"/>
          </a:xfrm>
        </p:spPr>
        <p:txBody>
          <a:bodyPr/>
          <a:lstStyle/>
          <a:p>
            <a:pPr>
              <a:buClr>
                <a:srgbClr val="FFFF00"/>
              </a:buClr>
              <a:buFont typeface="Wingdings" pitchFamily="2" charset="2"/>
              <a:buNone/>
            </a:pPr>
            <a:endParaRPr lang="es-CO" sz="2400" smtClean="0"/>
          </a:p>
          <a:p>
            <a:pPr>
              <a:buClr>
                <a:srgbClr val="FFFF00"/>
              </a:buClr>
              <a:buFont typeface="Wingdings" pitchFamily="2" charset="2"/>
              <a:buNone/>
            </a:pPr>
            <a:endParaRPr lang="es-CO" sz="2400" smtClean="0"/>
          </a:p>
          <a:p>
            <a:pPr>
              <a:buClr>
                <a:srgbClr val="FFFF00"/>
              </a:buClr>
            </a:pPr>
            <a:endParaRPr lang="es-CO" sz="2400" smtClean="0"/>
          </a:p>
          <a:p>
            <a:pPr>
              <a:buClr>
                <a:srgbClr val="FFFF00"/>
              </a:buClr>
              <a:buFont typeface="Wingdings" pitchFamily="2" charset="2"/>
              <a:buNone/>
            </a:pPr>
            <a:endParaRPr lang="es-CO" sz="2400" smtClean="0"/>
          </a:p>
          <a:p>
            <a:pPr>
              <a:buClr>
                <a:srgbClr val="FFFF00"/>
              </a:buClr>
            </a:pPr>
            <a:endParaRPr lang="es-CO" sz="2400" smtClean="0"/>
          </a:p>
          <a:p>
            <a:pPr>
              <a:buClr>
                <a:srgbClr val="FFFF00"/>
              </a:buClr>
            </a:pPr>
            <a:endParaRPr lang="es-CO" sz="2400" smtClean="0"/>
          </a:p>
          <a:p>
            <a:pPr>
              <a:buClr>
                <a:srgbClr val="FFFF00"/>
              </a:buClr>
            </a:pPr>
            <a:endParaRPr lang="es-CO" sz="2400" dirty="0" smtClean="0"/>
          </a:p>
        </p:txBody>
      </p:sp>
      <p:sp>
        <p:nvSpPr>
          <p:cNvPr id="2053"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1F9E6C3B-7FFA-4E2C-B0BA-289A30FF239F}" type="slidenum">
              <a:rPr lang="en-US" smtClean="0"/>
              <a:pPr/>
              <a:t>63</a:t>
            </a:fld>
            <a:endParaRPr lang="en-US" dirty="0" smtClean="0"/>
          </a:p>
        </p:txBody>
      </p:sp>
      <p:sp>
        <p:nvSpPr>
          <p:cNvPr id="5" name="Content Placeholder 2"/>
          <p:cNvSpPr txBox="1">
            <a:spLocks/>
          </p:cNvSpPr>
          <p:nvPr/>
        </p:nvSpPr>
        <p:spPr bwMode="auto">
          <a:xfrm>
            <a:off x="1035050" y="1295400"/>
            <a:ext cx="7727950" cy="4876800"/>
          </a:xfrm>
          <a:prstGeom prst="rect">
            <a:avLst/>
          </a:prstGeom>
          <a:noFill/>
          <a:ln w="9525">
            <a:noFill/>
            <a:miter lim="800000"/>
            <a:headEnd/>
            <a:tailEnd/>
          </a:ln>
        </p:spPr>
        <p:txBody>
          <a:bodyPr lIns="92075" tIns="46038" rIns="92075" bIns="46038"/>
          <a:lstStyle/>
          <a:p>
            <a:pPr marL="448056" lvl="0" indent="-384048">
              <a:spcBef>
                <a:spcPct val="20000"/>
              </a:spcBef>
              <a:buClr>
                <a:srgbClr val="D16349"/>
              </a:buClr>
              <a:buSzPct val="80000"/>
              <a:buFont typeface="Wingdings 2"/>
              <a:buChar char=""/>
            </a:pPr>
            <a:r>
              <a:rPr lang="en-US" sz="2000" dirty="0" smtClean="0">
                <a:solidFill>
                  <a:prstClr val="white"/>
                </a:solidFill>
                <a:latin typeface="Arial" pitchFamily="34" charset="0"/>
                <a:cs typeface="Arial" pitchFamily="34" charset="0"/>
              </a:rPr>
              <a:t>Worldwide refining capacity additions will add to what has become a significant surplus.</a:t>
            </a:r>
          </a:p>
          <a:p>
            <a:pPr marL="448056" lvl="0" indent="-384048">
              <a:spcBef>
                <a:spcPct val="20000"/>
              </a:spcBef>
              <a:buClr>
                <a:srgbClr val="D16349"/>
              </a:buClr>
              <a:buSzPct val="80000"/>
              <a:buFont typeface="Wingdings 2"/>
              <a:buChar char=""/>
            </a:pPr>
            <a:r>
              <a:rPr lang="en-US" sz="2000" kern="0" dirty="0" smtClean="0">
                <a:solidFill>
                  <a:prstClr val="white"/>
                </a:solidFill>
                <a:latin typeface="Arial" pitchFamily="34" charset="0"/>
                <a:cs typeface="Arial" pitchFamily="34" charset="0"/>
              </a:rPr>
              <a:t>The surplus in Heavy crude refining capacity will limit the Heavy crude discount in the near term, but this discount will grow in the second half of the decade.</a:t>
            </a:r>
            <a:endParaRPr lang="en-US" sz="2000" kern="0" dirty="0">
              <a:solidFill>
                <a:srgbClr val="080808"/>
              </a:solidFill>
              <a:latin typeface="+mn-lt"/>
            </a:endParaRPr>
          </a:p>
          <a:p>
            <a:pPr marL="342900" indent="-342900" algn="l">
              <a:spcBef>
                <a:spcPct val="20000"/>
              </a:spcBef>
              <a:buClr>
                <a:schemeClr val="tx1"/>
              </a:buClr>
              <a:buSzPct val="75000"/>
              <a:buFont typeface="Wingdings" pitchFamily="2" charset="2"/>
              <a:buChar char="u"/>
              <a:defRPr/>
            </a:pPr>
            <a:endParaRPr lang="en-US" sz="1000" kern="0" dirty="0">
              <a:solidFill>
                <a:srgbClr val="080808"/>
              </a:solidFill>
              <a:latin typeface="+mn-lt"/>
            </a:endParaRPr>
          </a:p>
          <a:p>
            <a:pPr algn="ctr">
              <a:defRPr/>
            </a:pPr>
            <a:r>
              <a:rPr lang="en-US" sz="1200" dirty="0">
                <a:solidFill>
                  <a:schemeClr val="bg1"/>
                </a:solidFill>
              </a:rPr>
              <a:t>Cumulative Refinery Capacity Surplus</a:t>
            </a:r>
          </a:p>
          <a:p>
            <a:pPr algn="ctr">
              <a:defRPr/>
            </a:pPr>
            <a:r>
              <a:rPr lang="en-US" sz="1200" dirty="0">
                <a:solidFill>
                  <a:schemeClr val="bg1"/>
                </a:solidFill>
              </a:rPr>
              <a:t>(over 2008 levels)</a:t>
            </a:r>
          </a:p>
          <a:p>
            <a:pPr marL="342900" indent="-342900" algn="l">
              <a:spcBef>
                <a:spcPct val="20000"/>
              </a:spcBef>
              <a:buClr>
                <a:schemeClr val="tx1"/>
              </a:buClr>
              <a:buSzPct val="75000"/>
              <a:buFont typeface="Wingdings" pitchFamily="2" charset="2"/>
              <a:buChar char="u"/>
              <a:defRPr/>
            </a:pPr>
            <a:endParaRPr lang="en-US" sz="2000" kern="0" dirty="0">
              <a:solidFill>
                <a:srgbClr val="080808"/>
              </a:solidFill>
              <a:latin typeface="+mn-lt"/>
            </a:endParaRPr>
          </a:p>
          <a:p>
            <a:pPr marL="342900" indent="-342900" algn="l">
              <a:spcBef>
                <a:spcPct val="20000"/>
              </a:spcBef>
              <a:buClr>
                <a:schemeClr val="tx1"/>
              </a:buClr>
              <a:buSzPct val="75000"/>
              <a:buFont typeface="Wingdings" pitchFamily="2" charset="2"/>
              <a:buChar char="u"/>
              <a:defRPr/>
            </a:pPr>
            <a:endParaRPr lang="en-US" sz="2000" kern="0" dirty="0">
              <a:solidFill>
                <a:srgbClr val="080808"/>
              </a:solidFill>
              <a:latin typeface="+mn-lt"/>
            </a:endParaRPr>
          </a:p>
        </p:txBody>
      </p:sp>
      <p:graphicFrame>
        <p:nvGraphicFramePr>
          <p:cNvPr id="2050" name="Chart 7"/>
          <p:cNvGraphicFramePr>
            <a:graphicFrameLocks/>
          </p:cNvGraphicFramePr>
          <p:nvPr/>
        </p:nvGraphicFramePr>
        <p:xfrm>
          <a:off x="1524000" y="3606800"/>
          <a:ext cx="6591300" cy="2678113"/>
        </p:xfrm>
        <a:graphic>
          <a:graphicData uri="http://schemas.openxmlformats.org/presentationml/2006/ole">
            <p:oleObj spid="_x0000_s2050" r:id="rId4" imgW="6590347" imgH="2676376" progId="Excel.Sheet.8">
              <p:embed/>
            </p:oleObj>
          </a:graphicData>
        </a:graphic>
      </p:graphicFrame>
    </p:spTree>
  </p:cSld>
  <p:clrMapOvr>
    <a:masterClrMapping/>
  </p:clrMapOvr>
  <p:transition advClick="0"/>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212850" y="285750"/>
            <a:ext cx="7391400" cy="952500"/>
          </a:xfrm>
        </p:spPr>
        <p:txBody>
          <a:bodyPr/>
          <a:lstStyle/>
          <a:p>
            <a:r>
              <a:rPr lang="en-US" sz="4800" smtClean="0"/>
              <a:t>Final Thoughts</a:t>
            </a:r>
          </a:p>
        </p:txBody>
      </p:sp>
      <p:sp>
        <p:nvSpPr>
          <p:cNvPr id="67587" name="Rectangle 3"/>
          <p:cNvSpPr>
            <a:spLocks noGrp="1" noChangeArrowheads="1"/>
          </p:cNvSpPr>
          <p:nvPr>
            <p:ph idx="1"/>
          </p:nvPr>
        </p:nvSpPr>
        <p:spPr>
          <a:xfrm>
            <a:off x="762000" y="1447800"/>
            <a:ext cx="7727950" cy="4114800"/>
          </a:xfrm>
        </p:spPr>
        <p:txBody>
          <a:bodyPr>
            <a:normAutofit fontScale="70000" lnSpcReduction="20000"/>
          </a:bodyPr>
          <a:lstStyle/>
          <a:p>
            <a:pPr algn="just"/>
            <a:r>
              <a:rPr lang="en-US" dirty="0" smtClean="0">
                <a:cs typeface="Arial" charset="0"/>
              </a:rPr>
              <a:t>Refining will be a tough business for the next few years, but there are reasons to be optimistic.</a:t>
            </a:r>
          </a:p>
          <a:p>
            <a:pPr algn="just"/>
            <a:endParaRPr lang="en-US" dirty="0" smtClean="0">
              <a:cs typeface="Arial" charset="0"/>
            </a:endParaRPr>
          </a:p>
          <a:p>
            <a:pPr algn="just"/>
            <a:r>
              <a:rPr lang="en-US" dirty="0" smtClean="0">
                <a:cs typeface="Arial" charset="0"/>
              </a:rPr>
              <a:t>The US refining industry is better positioned to withstand and react to downturns currently than it was in the past.</a:t>
            </a:r>
          </a:p>
          <a:p>
            <a:pPr algn="just"/>
            <a:endParaRPr lang="en-US" dirty="0" smtClean="0">
              <a:cs typeface="Arial" charset="0"/>
            </a:endParaRPr>
          </a:p>
          <a:p>
            <a:pPr algn="just"/>
            <a:r>
              <a:rPr lang="en-US" dirty="0" smtClean="0">
                <a:cs typeface="Arial" charset="0"/>
              </a:rPr>
              <a:t>The pessimism of today, which is causing cuts in capital spending on the downstream, could provide fuel for a recovery in refining profits by the middle of the decade.</a:t>
            </a:r>
          </a:p>
          <a:p>
            <a:pPr algn="just"/>
            <a:endParaRPr lang="en-US" dirty="0" smtClean="0">
              <a:cs typeface="Arial" charset="0"/>
            </a:endParaRPr>
          </a:p>
          <a:p>
            <a:pPr algn="just"/>
            <a:r>
              <a:rPr lang="en-US" dirty="0" smtClean="0">
                <a:cs typeface="Arial" charset="0"/>
              </a:rPr>
              <a:t>Heavy crude discounts, which are very important to U.S refiners,  will be slow to improve in the short term, with a brighter outlook in the second half of the decade.</a:t>
            </a:r>
            <a:endParaRPr lang="es-CO" dirty="0" smtClean="0">
              <a:cs typeface="Arial" charset="0"/>
            </a:endParaRPr>
          </a:p>
          <a:p>
            <a:pPr>
              <a:buClr>
                <a:srgbClr val="FFFF00"/>
              </a:buClr>
              <a:buFont typeface="Wingdings" pitchFamily="2" charset="2"/>
              <a:buNone/>
            </a:pPr>
            <a:endParaRPr lang="es-CO" sz="2400" dirty="0" smtClean="0"/>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pPr>
            <a:endParaRPr lang="es-CO" sz="2400" dirty="0" smtClean="0"/>
          </a:p>
          <a:p>
            <a:pPr>
              <a:buClr>
                <a:srgbClr val="FFFF00"/>
              </a:buClr>
            </a:pPr>
            <a:endParaRPr lang="es-CO" sz="2400" dirty="0" smtClean="0"/>
          </a:p>
        </p:txBody>
      </p:sp>
      <p:sp>
        <p:nvSpPr>
          <p:cNvPr id="67588"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84EC9427-9906-42F3-B203-C5630F526770}" type="slidenum">
              <a:rPr lang="en-US" smtClean="0"/>
              <a:pPr/>
              <a:t>64</a:t>
            </a:fld>
            <a:endParaRPr lang="en-US" dirty="0" smtClean="0"/>
          </a:p>
        </p:txBody>
      </p:sp>
    </p:spTree>
  </p:cSld>
  <p:clrMapOvr>
    <a:masterClrMapping/>
  </p:clrMapOvr>
  <p:transition advClick="0"/>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212850" y="285750"/>
            <a:ext cx="7391400" cy="952500"/>
          </a:xfrm>
        </p:spPr>
        <p:txBody>
          <a:bodyPr/>
          <a:lstStyle/>
          <a:p>
            <a:r>
              <a:rPr lang="en-US" sz="4800" smtClean="0"/>
              <a:t>Final Thoughts </a:t>
            </a:r>
            <a:r>
              <a:rPr lang="en-US" smtClean="0"/>
              <a:t>(cont.)</a:t>
            </a:r>
            <a:endParaRPr lang="en-US" sz="2000" smtClean="0"/>
          </a:p>
        </p:txBody>
      </p:sp>
      <p:sp>
        <p:nvSpPr>
          <p:cNvPr id="68611" name="Rectangle 3"/>
          <p:cNvSpPr>
            <a:spLocks noGrp="1" noChangeArrowheads="1"/>
          </p:cNvSpPr>
          <p:nvPr>
            <p:ph idx="1"/>
          </p:nvPr>
        </p:nvSpPr>
        <p:spPr>
          <a:xfrm>
            <a:off x="762000" y="1524000"/>
            <a:ext cx="7727950" cy="4114800"/>
          </a:xfrm>
        </p:spPr>
        <p:txBody>
          <a:bodyPr>
            <a:normAutofit fontScale="77500" lnSpcReduction="20000"/>
          </a:bodyPr>
          <a:lstStyle/>
          <a:p>
            <a:pPr algn="just"/>
            <a:r>
              <a:rPr lang="en-US" dirty="0" smtClean="0">
                <a:cs typeface="Arial" charset="0"/>
              </a:rPr>
              <a:t>Economic and technical factors will keep the penetration of alternative fuels limited through 2025. </a:t>
            </a:r>
          </a:p>
          <a:p>
            <a:pPr algn="just"/>
            <a:endParaRPr lang="en-US" dirty="0" smtClean="0">
              <a:cs typeface="Arial" charset="0"/>
            </a:endParaRPr>
          </a:p>
          <a:p>
            <a:pPr algn="just"/>
            <a:r>
              <a:rPr lang="en-US" dirty="0" smtClean="0">
                <a:cs typeface="Arial" charset="0"/>
              </a:rPr>
              <a:t>The recovery of product demand is the most important factor for the health of refining.  Demand growth in the developing economies of Asia and the Middle East will be of paramount importance. </a:t>
            </a:r>
          </a:p>
          <a:p>
            <a:pPr algn="just"/>
            <a:endParaRPr lang="en-US" dirty="0" smtClean="0">
              <a:cs typeface="Arial" charset="0"/>
            </a:endParaRPr>
          </a:p>
          <a:p>
            <a:pPr algn="just"/>
            <a:r>
              <a:rPr lang="en-US" dirty="0" smtClean="0">
                <a:cs typeface="Arial" charset="0"/>
              </a:rPr>
              <a:t>We do not expect onerous regulations to be enacted which significantly disadvantage the US refining industry, but if they are, all bets are off.</a:t>
            </a:r>
          </a:p>
          <a:p>
            <a:pPr algn="just">
              <a:buFont typeface="Wingdings" pitchFamily="2" charset="2"/>
              <a:buNone/>
            </a:pPr>
            <a:endParaRPr lang="en-US" dirty="0" smtClean="0">
              <a:cs typeface="Arial" charset="0"/>
            </a:endParaRPr>
          </a:p>
          <a:p>
            <a:pPr>
              <a:buClr>
                <a:srgbClr val="FFFF00"/>
              </a:buClr>
              <a:buFont typeface="Wingdings" pitchFamily="2" charset="2"/>
              <a:buNone/>
            </a:pPr>
            <a:endParaRPr lang="es-CO" sz="2400" dirty="0" smtClean="0"/>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buFont typeface="Wingdings" pitchFamily="2" charset="2"/>
              <a:buNone/>
            </a:pPr>
            <a:endParaRPr lang="es-CO" sz="2400" dirty="0" smtClean="0"/>
          </a:p>
          <a:p>
            <a:pPr>
              <a:buClr>
                <a:srgbClr val="FFFF00"/>
              </a:buClr>
            </a:pPr>
            <a:endParaRPr lang="es-CO" sz="2400" dirty="0" smtClean="0"/>
          </a:p>
          <a:p>
            <a:pPr>
              <a:buClr>
                <a:srgbClr val="FFFF00"/>
              </a:buClr>
            </a:pPr>
            <a:endParaRPr lang="es-CO" sz="2400" dirty="0" smtClean="0"/>
          </a:p>
          <a:p>
            <a:pPr>
              <a:buClr>
                <a:srgbClr val="FFFF00"/>
              </a:buClr>
            </a:pPr>
            <a:endParaRPr lang="es-CO" sz="2400" dirty="0" smtClean="0"/>
          </a:p>
        </p:txBody>
      </p:sp>
      <p:sp>
        <p:nvSpPr>
          <p:cNvPr id="68612"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F0C79255-B27B-4F44-B300-B953940B2372}" type="slidenum">
              <a:rPr lang="en-US" smtClean="0"/>
              <a:pPr/>
              <a:t>65</a:t>
            </a:fld>
            <a:endParaRPr lang="en-US" dirty="0" smtClean="0"/>
          </a:p>
        </p:txBody>
      </p:sp>
    </p:spTree>
  </p:cSld>
  <p:clrMapOvr>
    <a:masterClrMapping/>
  </p:clrMapOvr>
  <p:transition advClick="0"/>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823913" y="285750"/>
            <a:ext cx="7391400" cy="952500"/>
          </a:xfrm>
        </p:spPr>
        <p:txBody>
          <a:bodyPr/>
          <a:lstStyle/>
          <a:p>
            <a:r>
              <a:rPr lang="en-US" dirty="0" smtClean="0"/>
              <a:t>Presenter</a:t>
            </a:r>
            <a:endParaRPr lang="en-US" sz="2000" dirty="0" smtClean="0"/>
          </a:p>
        </p:txBody>
      </p:sp>
      <p:sp>
        <p:nvSpPr>
          <p:cNvPr id="69635" name="Rectangle 3"/>
          <p:cNvSpPr>
            <a:spLocks noGrp="1" noChangeArrowheads="1"/>
          </p:cNvSpPr>
          <p:nvPr>
            <p:ph idx="1"/>
          </p:nvPr>
        </p:nvSpPr>
        <p:spPr>
          <a:xfrm>
            <a:off x="1066800" y="1447800"/>
            <a:ext cx="7727950" cy="4114800"/>
          </a:xfrm>
        </p:spPr>
        <p:txBody>
          <a:bodyPr/>
          <a:lstStyle/>
          <a:p>
            <a:pPr lvl="1">
              <a:spcBef>
                <a:spcPct val="5000"/>
              </a:spcBef>
              <a:buClr>
                <a:srgbClr val="FFFA00"/>
              </a:buClr>
              <a:buFont typeface="Times New Roman" pitchFamily="18" charset="0"/>
              <a:buNone/>
            </a:pPr>
            <a:endParaRPr lang="en-US" dirty="0" smtClean="0"/>
          </a:p>
          <a:p>
            <a:pPr lvl="1">
              <a:spcBef>
                <a:spcPct val="5000"/>
              </a:spcBef>
              <a:buClr>
                <a:srgbClr val="FFFA00"/>
              </a:buClr>
              <a:buFont typeface="Times New Roman" pitchFamily="18" charset="0"/>
              <a:buNone/>
            </a:pPr>
            <a:endParaRPr lang="en-US" dirty="0" smtClean="0"/>
          </a:p>
          <a:p>
            <a:pPr>
              <a:buFont typeface="Wingdings" pitchFamily="2" charset="2"/>
              <a:buNone/>
            </a:pPr>
            <a:r>
              <a:rPr lang="en-US" dirty="0" smtClean="0"/>
              <a:t>John R. Auers – Senior Vice President</a:t>
            </a:r>
          </a:p>
          <a:p>
            <a:pPr>
              <a:buFont typeface="Wingdings" pitchFamily="2" charset="2"/>
              <a:buNone/>
            </a:pPr>
            <a:r>
              <a:rPr lang="en-US" dirty="0" smtClean="0"/>
              <a:t>	Email: </a:t>
            </a:r>
            <a:r>
              <a:rPr lang="en-US" dirty="0" smtClean="0">
                <a:solidFill>
                  <a:srgbClr val="0070C0"/>
                </a:solidFill>
                <a:hlinkClick r:id="rId3"/>
              </a:rPr>
              <a:t>jauers@turnermason.com</a:t>
            </a:r>
            <a:endParaRPr lang="en-US" dirty="0" smtClean="0">
              <a:solidFill>
                <a:srgbClr val="0070C0"/>
              </a:solidFill>
            </a:endParaRPr>
          </a:p>
          <a:p>
            <a:pPr>
              <a:spcBef>
                <a:spcPct val="5000"/>
              </a:spcBef>
              <a:buClr>
                <a:srgbClr val="FFFA00"/>
              </a:buClr>
              <a:buFont typeface="Wingdings" pitchFamily="2" charset="2"/>
              <a:buNone/>
            </a:pPr>
            <a:endParaRPr lang="en-US" u="sng" dirty="0" smtClean="0"/>
          </a:p>
          <a:p>
            <a:pPr lvl="1" algn="r">
              <a:spcBef>
                <a:spcPct val="5000"/>
              </a:spcBef>
              <a:buClr>
                <a:srgbClr val="FFFA00"/>
              </a:buClr>
            </a:pPr>
            <a:endParaRPr lang="en-US" dirty="0" smtClean="0"/>
          </a:p>
          <a:p>
            <a:pPr>
              <a:spcBef>
                <a:spcPct val="5000"/>
              </a:spcBef>
              <a:buClr>
                <a:srgbClr val="FFFA00"/>
              </a:buClr>
            </a:pPr>
            <a:endParaRPr lang="en-US" dirty="0" smtClean="0"/>
          </a:p>
          <a:p>
            <a:pPr>
              <a:spcBef>
                <a:spcPct val="5000"/>
              </a:spcBef>
              <a:buClr>
                <a:srgbClr val="FFFA00"/>
              </a:buClr>
            </a:pPr>
            <a:endParaRPr lang="en-US" dirty="0" smtClean="0"/>
          </a:p>
          <a:p>
            <a:pPr>
              <a:spcBef>
                <a:spcPct val="5000"/>
              </a:spcBef>
              <a:buClr>
                <a:srgbClr val="FFFA00"/>
              </a:buClr>
            </a:pPr>
            <a:endParaRPr lang="en-US" dirty="0" smtClean="0"/>
          </a:p>
          <a:p>
            <a:pPr>
              <a:buClr>
                <a:srgbClr val="FFFF00"/>
              </a:buClr>
            </a:pPr>
            <a:endParaRPr lang="en-US" dirty="0" smtClean="0"/>
          </a:p>
          <a:p>
            <a:pPr>
              <a:buClr>
                <a:srgbClr val="FFFF00"/>
              </a:buClr>
              <a:buFont typeface="Wingdings" pitchFamily="2" charset="2"/>
              <a:buNone/>
            </a:pPr>
            <a:endParaRPr lang="en-US" dirty="0" smtClean="0"/>
          </a:p>
          <a:p>
            <a:pPr>
              <a:buClr>
                <a:srgbClr val="FFFF00"/>
              </a:buClr>
            </a:pPr>
            <a:endParaRPr lang="en-US" dirty="0" smtClean="0"/>
          </a:p>
          <a:p>
            <a:pPr>
              <a:buClr>
                <a:srgbClr val="FFFF00"/>
              </a:buClr>
            </a:pPr>
            <a:endParaRPr lang="en-US" dirty="0" smtClean="0"/>
          </a:p>
          <a:p>
            <a:pPr>
              <a:buClr>
                <a:srgbClr val="FFFF00"/>
              </a:buClr>
            </a:pPr>
            <a:endParaRPr lang="en-US" dirty="0" smtClean="0"/>
          </a:p>
          <a:p>
            <a:pPr>
              <a:buClr>
                <a:srgbClr val="FFFF00"/>
              </a:buClr>
              <a:buFont typeface="Wingdings" pitchFamily="2" charset="2"/>
              <a:buNone/>
            </a:pPr>
            <a:endParaRPr lang="en-US" dirty="0" smtClean="0"/>
          </a:p>
          <a:p>
            <a:pPr>
              <a:buClr>
                <a:srgbClr val="FFFF00"/>
              </a:buClr>
            </a:pPr>
            <a:endParaRPr lang="en-US" dirty="0" smtClean="0"/>
          </a:p>
          <a:p>
            <a:pPr>
              <a:buClr>
                <a:srgbClr val="FFFF00"/>
              </a:buClr>
            </a:pPr>
            <a:endParaRPr lang="en-US" dirty="0" smtClean="0"/>
          </a:p>
          <a:p>
            <a:pPr>
              <a:buClr>
                <a:srgbClr val="FFFF00"/>
              </a:buClr>
            </a:pPr>
            <a:endParaRPr lang="en-US" dirty="0" smtClean="0"/>
          </a:p>
        </p:txBody>
      </p:sp>
      <p:sp>
        <p:nvSpPr>
          <p:cNvPr id="69636" name="Slide Number Placeholder 3"/>
          <p:cNvSpPr>
            <a:spLocks noGrp="1"/>
          </p:cNvSpPr>
          <p:nvPr>
            <p:ph type="sldNum" sz="quarter" idx="4294967295"/>
          </p:nvPr>
        </p:nvSpPr>
        <p:spPr>
          <a:xfrm>
            <a:off x="3657600" y="6217920"/>
            <a:ext cx="2133600" cy="301752"/>
          </a:xfrm>
          <a:noFill/>
        </p:spPr>
        <p:txBody>
          <a:bodyPr/>
          <a:lstStyle/>
          <a:p>
            <a:r>
              <a:rPr lang="en-US" dirty="0" smtClean="0"/>
              <a:t>Slide </a:t>
            </a:r>
            <a:fld id="{FB624DFA-58AA-400B-9126-0A6DA7838053}" type="slidenum">
              <a:rPr lang="en-US" smtClean="0"/>
              <a:pPr/>
              <a:t>66</a:t>
            </a:fld>
            <a:endParaRPr lang="en-US" dirty="0" smtClean="0"/>
          </a:p>
        </p:txBody>
      </p:sp>
      <p:sp>
        <p:nvSpPr>
          <p:cNvPr id="69637" name="Text Box 4"/>
          <p:cNvSpPr txBox="1">
            <a:spLocks noChangeArrowheads="1"/>
          </p:cNvSpPr>
          <p:nvPr/>
        </p:nvSpPr>
        <p:spPr bwMode="auto">
          <a:xfrm>
            <a:off x="1042988" y="4797425"/>
            <a:ext cx="2663825" cy="1016000"/>
          </a:xfrm>
          <a:prstGeom prst="rect">
            <a:avLst/>
          </a:prstGeom>
          <a:noFill/>
          <a:ln w="9525" algn="ctr">
            <a:noFill/>
            <a:miter lim="800000"/>
            <a:headEnd type="none" w="sm" len="sm"/>
            <a:tailEnd type="none" w="sm" len="sm"/>
          </a:ln>
        </p:spPr>
        <p:txBody>
          <a:bodyPr lIns="92075" tIns="46038" rIns="92075" bIns="46038">
            <a:spAutoFit/>
          </a:bodyPr>
          <a:lstStyle/>
          <a:p>
            <a:pPr algn="l"/>
            <a:r>
              <a:rPr lang="es-CO" sz="2000" u="sng">
                <a:solidFill>
                  <a:srgbClr val="080808"/>
                </a:solidFill>
              </a:rPr>
              <a:t>Telephone</a:t>
            </a:r>
          </a:p>
          <a:p>
            <a:pPr algn="l"/>
            <a:r>
              <a:rPr lang="es-CO" sz="2000">
                <a:solidFill>
                  <a:srgbClr val="080808"/>
                </a:solidFill>
              </a:rPr>
              <a:t>214-754-0898</a:t>
            </a:r>
          </a:p>
          <a:p>
            <a:pPr algn="l"/>
            <a:endParaRPr lang="es-CO" sz="2000">
              <a:solidFill>
                <a:srgbClr val="080808"/>
              </a:solidFill>
            </a:endParaRPr>
          </a:p>
        </p:txBody>
      </p:sp>
      <p:sp>
        <p:nvSpPr>
          <p:cNvPr id="69638" name="Text Box 8"/>
          <p:cNvSpPr txBox="1">
            <a:spLocks noChangeArrowheads="1"/>
          </p:cNvSpPr>
          <p:nvPr/>
        </p:nvSpPr>
        <p:spPr bwMode="auto">
          <a:xfrm>
            <a:off x="8778875" y="4964113"/>
            <a:ext cx="184150" cy="701675"/>
          </a:xfrm>
          <a:prstGeom prst="rect">
            <a:avLst/>
          </a:prstGeom>
          <a:noFill/>
          <a:ln w="9525" algn="ctr">
            <a:noFill/>
            <a:miter lim="800000"/>
            <a:headEnd type="none" w="sm" len="sm"/>
            <a:tailEnd type="none" w="sm" len="sm"/>
          </a:ln>
        </p:spPr>
        <p:txBody>
          <a:bodyPr wrap="none" lIns="92075" tIns="46038" rIns="92075" bIns="46038">
            <a:spAutoFit/>
          </a:bodyPr>
          <a:lstStyle/>
          <a:p>
            <a:pPr lvl="3" algn="r"/>
            <a:endParaRPr lang="es-CO" sz="2000">
              <a:solidFill>
                <a:srgbClr val="080808"/>
              </a:solidFill>
            </a:endParaRPr>
          </a:p>
          <a:p>
            <a:pPr algn="r"/>
            <a:endParaRPr lang="en-US" sz="2000"/>
          </a:p>
        </p:txBody>
      </p:sp>
      <p:sp>
        <p:nvSpPr>
          <p:cNvPr id="69639" name="Text Box 9"/>
          <p:cNvSpPr txBox="1">
            <a:spLocks noChangeArrowheads="1"/>
          </p:cNvSpPr>
          <p:nvPr/>
        </p:nvSpPr>
        <p:spPr bwMode="auto">
          <a:xfrm>
            <a:off x="3924300" y="4797425"/>
            <a:ext cx="2663825" cy="1631950"/>
          </a:xfrm>
          <a:prstGeom prst="rect">
            <a:avLst/>
          </a:prstGeom>
          <a:noFill/>
          <a:ln w="9525" algn="ctr">
            <a:noFill/>
            <a:miter lim="800000"/>
            <a:headEnd type="none" w="sm" len="sm"/>
            <a:tailEnd type="none" w="sm" len="sm"/>
          </a:ln>
        </p:spPr>
        <p:txBody>
          <a:bodyPr lIns="92075" tIns="46038" rIns="92075" bIns="46038">
            <a:spAutoFit/>
          </a:bodyPr>
          <a:lstStyle/>
          <a:p>
            <a:pPr algn="l"/>
            <a:r>
              <a:rPr lang="es-CO" sz="2000" u="sng">
                <a:solidFill>
                  <a:srgbClr val="080808"/>
                </a:solidFill>
              </a:rPr>
              <a:t>Address</a:t>
            </a:r>
          </a:p>
          <a:p>
            <a:pPr algn="l"/>
            <a:r>
              <a:rPr lang="es-CO" sz="2000">
                <a:solidFill>
                  <a:srgbClr val="080808"/>
                </a:solidFill>
              </a:rPr>
              <a:t>Ste 2920, L.B. 38</a:t>
            </a:r>
          </a:p>
          <a:p>
            <a:pPr algn="l"/>
            <a:r>
              <a:rPr lang="es-CO" sz="2000">
                <a:solidFill>
                  <a:srgbClr val="080808"/>
                </a:solidFill>
              </a:rPr>
              <a:t>2100 Ross Ave.</a:t>
            </a:r>
          </a:p>
          <a:p>
            <a:pPr algn="l"/>
            <a:r>
              <a:rPr lang="es-CO" sz="2000">
                <a:solidFill>
                  <a:srgbClr val="080808"/>
                </a:solidFill>
              </a:rPr>
              <a:t>Dallas, Texas. 75201</a:t>
            </a:r>
          </a:p>
          <a:p>
            <a:pPr algn="l"/>
            <a:endParaRPr lang="es-CO" sz="2000">
              <a:solidFill>
                <a:srgbClr val="080808"/>
              </a:solidFill>
            </a:endParaRPr>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267494"/>
            <a:ext cx="9144000" cy="1399032"/>
          </a:xfrm>
        </p:spPr>
        <p:txBody>
          <a:bodyPr>
            <a:normAutofit/>
          </a:bodyPr>
          <a:lstStyle/>
          <a:p>
            <a:r>
              <a:rPr lang="en-US" sz="3600" dirty="0" smtClean="0"/>
              <a:t>Industry Views – not much better</a:t>
            </a:r>
          </a:p>
        </p:txBody>
      </p:sp>
      <p:sp>
        <p:nvSpPr>
          <p:cNvPr id="11267" name="Content Placeholder 2"/>
          <p:cNvSpPr>
            <a:spLocks noGrp="1"/>
          </p:cNvSpPr>
          <p:nvPr>
            <p:ph idx="1"/>
          </p:nvPr>
        </p:nvSpPr>
        <p:spPr>
          <a:xfrm>
            <a:off x="533400" y="1447800"/>
            <a:ext cx="8229600" cy="4572000"/>
          </a:xfrm>
        </p:spPr>
        <p:txBody>
          <a:bodyPr>
            <a:noAutofit/>
          </a:bodyPr>
          <a:lstStyle/>
          <a:p>
            <a:r>
              <a:rPr lang="en-US" sz="2000" dirty="0" smtClean="0"/>
              <a:t>Exxon – “refining margins will decline as refineries continue to improve efficiency; in the near term, new capacity outpaces growth in global demand” (Annual Report 2009)</a:t>
            </a:r>
          </a:p>
          <a:p>
            <a:endParaRPr lang="en-US" sz="2000" dirty="0" smtClean="0"/>
          </a:p>
          <a:p>
            <a:r>
              <a:rPr lang="en-US" sz="2000" dirty="0" smtClean="0"/>
              <a:t>Shell – “significant overhang of industry refining capacity; exacerbated by the economic downturn.” (4Q09 Earnings call Feb. 2010) </a:t>
            </a:r>
          </a:p>
          <a:p>
            <a:endParaRPr lang="en-US" sz="2000" dirty="0" smtClean="0"/>
          </a:p>
          <a:p>
            <a:r>
              <a:rPr lang="en-US" sz="2000" dirty="0" smtClean="0"/>
              <a:t>Chevron – “we have had a view that upstream provides better returns” (Analyst briefing - Jan. 2010)</a:t>
            </a:r>
          </a:p>
          <a:p>
            <a:endParaRPr lang="en-US" sz="2000" dirty="0" smtClean="0"/>
          </a:p>
          <a:p>
            <a:r>
              <a:rPr lang="en-US" sz="2000" dirty="0" smtClean="0"/>
              <a:t>Valero – “the refining industry remains challenging;” says we should be “profitable” in 2010. (Earnings Call-1/27/10)</a:t>
            </a:r>
          </a:p>
        </p:txBody>
      </p:sp>
      <p:sp>
        <p:nvSpPr>
          <p:cNvPr id="11268"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2D5560DB-4712-4D01-9606-F682A69A8D07}" type="slidenum">
              <a:rPr lang="en-US" smtClean="0"/>
              <a:pPr algn="ctr"/>
              <a:t>7</a:t>
            </a:fld>
            <a:endParaRPr lang="en-US" dirty="0" smtClean="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0"/>
            <a:ext cx="9144000" cy="1399032"/>
          </a:xfrm>
        </p:spPr>
        <p:txBody>
          <a:bodyPr>
            <a:normAutofit/>
          </a:bodyPr>
          <a:lstStyle/>
          <a:p>
            <a:r>
              <a:rPr lang="en-US" sz="3600" dirty="0" smtClean="0"/>
              <a:t>Downstream Earnings Have Collapsed</a:t>
            </a:r>
          </a:p>
        </p:txBody>
      </p:sp>
      <p:sp>
        <p:nvSpPr>
          <p:cNvPr id="12291"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E3F65E74-974C-40A3-83D7-EF9BA609C949}" type="slidenum">
              <a:rPr lang="en-US" smtClean="0"/>
              <a:pPr algn="ctr"/>
              <a:t>8</a:t>
            </a:fld>
            <a:endParaRPr lang="en-US" dirty="0" smtClean="0"/>
          </a:p>
        </p:txBody>
      </p:sp>
      <p:graphicFrame>
        <p:nvGraphicFramePr>
          <p:cNvPr id="7" name="Table 6"/>
          <p:cNvGraphicFramePr>
            <a:graphicFrameLocks noGrp="1"/>
          </p:cNvGraphicFramePr>
          <p:nvPr/>
        </p:nvGraphicFramePr>
        <p:xfrm>
          <a:off x="2514600" y="1143000"/>
          <a:ext cx="3911600" cy="4921738"/>
        </p:xfrm>
        <a:graphic>
          <a:graphicData uri="http://schemas.openxmlformats.org/drawingml/2006/table">
            <a:tbl>
              <a:tblPr firstRow="1">
                <a:tableStyleId>{3C2FFA5D-87B4-456A-9821-1D502468CF0F}</a:tableStyleId>
              </a:tblPr>
              <a:tblGrid>
                <a:gridCol w="1612900"/>
                <a:gridCol w="642097"/>
                <a:gridCol w="736968"/>
                <a:gridCol w="919635"/>
              </a:tblGrid>
              <a:tr h="211282">
                <a:tc>
                  <a:txBody>
                    <a:bodyPr/>
                    <a:lstStyle/>
                    <a:p>
                      <a:pPr algn="l" fontAlgn="b"/>
                      <a:r>
                        <a:rPr lang="en-US" sz="1400" u="none" strike="noStrike" dirty="0"/>
                        <a:t> </a:t>
                      </a:r>
                      <a:endParaRPr lang="en-US" sz="1400" b="1" i="0" u="none" strike="noStrike" dirty="0">
                        <a:solidFill>
                          <a:srgbClr val="002060"/>
                        </a:solidFill>
                        <a:latin typeface="Arial"/>
                      </a:endParaRPr>
                    </a:p>
                  </a:txBody>
                  <a:tcPr marL="5959" marR="5959" marT="5959" marB="0" anchor="b"/>
                </a:tc>
                <a:tc gridSpan="2">
                  <a:txBody>
                    <a:bodyPr/>
                    <a:lstStyle/>
                    <a:p>
                      <a:pPr algn="ctr" fontAlgn="b"/>
                      <a:r>
                        <a:rPr lang="en-US" sz="1400" u="none" strike="noStrike"/>
                        <a:t>$ MM</a:t>
                      </a:r>
                      <a:endParaRPr lang="en-US" sz="1400" b="1" i="0" u="none" strike="noStrike">
                        <a:solidFill>
                          <a:srgbClr val="002060"/>
                        </a:solidFill>
                        <a:latin typeface="Arial"/>
                      </a:endParaRPr>
                    </a:p>
                  </a:txBody>
                  <a:tcPr marL="5959" marR="5959" marT="5959" marB="0" anchor="b"/>
                </a:tc>
                <a:tc hMerge="1">
                  <a:txBody>
                    <a:bodyPr/>
                    <a:lstStyle/>
                    <a:p>
                      <a:endParaRPr lang="en-US"/>
                    </a:p>
                  </a:txBody>
                  <a:tcPr/>
                </a:tc>
                <a:tc>
                  <a:txBody>
                    <a:bodyPr/>
                    <a:lstStyle/>
                    <a:p>
                      <a:pPr algn="l" fontAlgn="b"/>
                      <a:r>
                        <a:rPr lang="en-US" sz="1400" u="none" strike="noStrike"/>
                        <a:t> </a:t>
                      </a:r>
                      <a:endParaRPr lang="en-US" sz="1400" b="1" i="0" u="none" strike="noStrike">
                        <a:solidFill>
                          <a:srgbClr val="002060"/>
                        </a:solidFill>
                        <a:latin typeface="Arial"/>
                      </a:endParaRPr>
                    </a:p>
                  </a:txBody>
                  <a:tcPr marL="5959" marR="5959" marT="5959" marB="0" anchor="b"/>
                </a:tc>
              </a:tr>
              <a:tr h="211282">
                <a:tc>
                  <a:txBody>
                    <a:bodyPr/>
                    <a:lstStyle/>
                    <a:p>
                      <a:pPr algn="l" fontAlgn="b"/>
                      <a:r>
                        <a:rPr lang="en-US" sz="1400" u="none" strike="noStrike" dirty="0"/>
                        <a:t> </a:t>
                      </a:r>
                      <a:endParaRPr lang="en-US" sz="1400" b="1" i="0" u="none" strike="noStrike" dirty="0">
                        <a:solidFill>
                          <a:srgbClr val="002060"/>
                        </a:solidFill>
                        <a:latin typeface="Arial"/>
                      </a:endParaRPr>
                    </a:p>
                  </a:txBody>
                  <a:tcPr marL="5959" marR="5959" marT="5959" marB="0" anchor="b"/>
                </a:tc>
                <a:tc>
                  <a:txBody>
                    <a:bodyPr/>
                    <a:lstStyle/>
                    <a:p>
                      <a:pPr algn="r" fontAlgn="b"/>
                      <a:r>
                        <a:rPr lang="en-US" sz="1400" u="none" strike="noStrike" dirty="0"/>
                        <a:t>4Q09</a:t>
                      </a:r>
                      <a:endParaRPr lang="en-US" sz="1400" b="1" i="0" u="none" strike="noStrike" dirty="0">
                        <a:solidFill>
                          <a:srgbClr val="002060"/>
                        </a:solidFill>
                        <a:latin typeface="Arial"/>
                      </a:endParaRPr>
                    </a:p>
                  </a:txBody>
                  <a:tcPr marL="5959" marR="5959" marT="5959" marB="0" anchor="b"/>
                </a:tc>
                <a:tc>
                  <a:txBody>
                    <a:bodyPr/>
                    <a:lstStyle/>
                    <a:p>
                      <a:pPr algn="r" fontAlgn="b"/>
                      <a:r>
                        <a:rPr lang="en-US" sz="1400" u="none" strike="noStrike" dirty="0"/>
                        <a:t>4Q08</a:t>
                      </a:r>
                      <a:endParaRPr lang="en-US" sz="1400" b="1" i="0" u="none" strike="noStrike" dirty="0">
                        <a:solidFill>
                          <a:srgbClr val="002060"/>
                        </a:solidFill>
                        <a:latin typeface="Arial"/>
                      </a:endParaRPr>
                    </a:p>
                  </a:txBody>
                  <a:tcPr marL="5959" marR="5959" marT="5959" marB="0" anchor="b"/>
                </a:tc>
                <a:tc>
                  <a:txBody>
                    <a:bodyPr/>
                    <a:lstStyle/>
                    <a:p>
                      <a:pPr algn="r" fontAlgn="b"/>
                      <a:r>
                        <a:rPr lang="en-US" sz="1400" u="none" strike="noStrike"/>
                        <a:t>Decline</a:t>
                      </a:r>
                      <a:endParaRPr lang="en-US" sz="1400" b="1" i="0" u="none" strike="noStrike">
                        <a:solidFill>
                          <a:srgbClr val="002060"/>
                        </a:solidFill>
                        <a:latin typeface="Arial"/>
                      </a:endParaRPr>
                    </a:p>
                  </a:txBody>
                  <a:tcPr marL="5959" marR="5959" marT="5959" marB="0" anchor="b"/>
                </a:tc>
              </a:tr>
              <a:tr h="170962">
                <a:tc>
                  <a:txBody>
                    <a:bodyPr/>
                    <a:lstStyle/>
                    <a:p>
                      <a:pPr algn="l" fontAlgn="b"/>
                      <a:r>
                        <a:rPr lang="en-US" sz="1400" u="none" strike="noStrike"/>
                        <a:t>Integrateds</a:t>
                      </a:r>
                      <a:endParaRPr lang="en-US" sz="1400" b="0" i="1"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dirty="0"/>
                        <a:t> </a:t>
                      </a:r>
                      <a:endParaRPr lang="en-US" sz="1400" b="0" i="0" u="none" strike="noStrike" dirty="0">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a:t>ExxonMobil</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(287)</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(20)</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(267)</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dirty="0"/>
                        <a:t>ConocoPhillips</a:t>
                      </a:r>
                      <a:endParaRPr lang="en-US" sz="1400" b="0" i="0" u="none" strike="noStrike" dirty="0">
                        <a:solidFill>
                          <a:srgbClr val="002060"/>
                        </a:solidFill>
                        <a:latin typeface="Arial"/>
                      </a:endParaRPr>
                    </a:p>
                  </a:txBody>
                  <a:tcPr marL="5959" marR="5959" marT="5959" marB="0" anchor="b"/>
                </a:tc>
                <a:tc>
                  <a:txBody>
                    <a:bodyPr/>
                    <a:lstStyle/>
                    <a:p>
                      <a:pPr algn="r" fontAlgn="b"/>
                      <a:r>
                        <a:rPr lang="en-US" sz="1400" u="none" strike="noStrike"/>
                        <a:t>(314)</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380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(694)</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a:t>Chevron</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dirty="0"/>
                        <a:t>(345)</a:t>
                      </a:r>
                      <a:endParaRPr lang="en-US" sz="1400" b="0" i="0" u="none" strike="noStrike" dirty="0">
                        <a:solidFill>
                          <a:srgbClr val="002060"/>
                        </a:solidFill>
                        <a:latin typeface="Arial"/>
                      </a:endParaRPr>
                    </a:p>
                  </a:txBody>
                  <a:tcPr marL="5959" marR="5959" marT="5959" marB="0" anchor="b"/>
                </a:tc>
                <a:tc>
                  <a:txBody>
                    <a:bodyPr/>
                    <a:lstStyle/>
                    <a:p>
                      <a:pPr algn="r" fontAlgn="b"/>
                      <a:r>
                        <a:rPr lang="en-US" sz="1400" u="none" strike="noStrike"/>
                        <a:t>1,033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(1,378)</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dirty="0"/>
                        <a:t>Marathon</a:t>
                      </a:r>
                      <a:endParaRPr lang="en-US" sz="1400" b="0" i="0" u="none" strike="noStrike" dirty="0">
                        <a:solidFill>
                          <a:srgbClr val="002060"/>
                        </a:solidFill>
                        <a:latin typeface="Arial"/>
                      </a:endParaRPr>
                    </a:p>
                  </a:txBody>
                  <a:tcPr marL="5959" marR="5959" marT="5959" marB="0" anchor="b"/>
                </a:tc>
                <a:tc>
                  <a:txBody>
                    <a:bodyPr/>
                    <a:lstStyle/>
                    <a:p>
                      <a:pPr algn="r" fontAlgn="b"/>
                      <a:r>
                        <a:rPr lang="en-US" sz="1400" u="none" strike="noStrike"/>
                        <a:t>(18)</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dirty="0"/>
                        <a:t>325 </a:t>
                      </a:r>
                      <a:endParaRPr lang="en-US" sz="1400" b="0" i="0" u="none" strike="noStrike" dirty="0">
                        <a:solidFill>
                          <a:srgbClr val="002060"/>
                        </a:solidFill>
                        <a:latin typeface="Arial"/>
                      </a:endParaRPr>
                    </a:p>
                  </a:txBody>
                  <a:tcPr marL="5959" marR="5959" marT="5959" marB="0" anchor="b"/>
                </a:tc>
                <a:tc>
                  <a:txBody>
                    <a:bodyPr/>
                    <a:lstStyle/>
                    <a:p>
                      <a:pPr algn="r" fontAlgn="b"/>
                      <a:r>
                        <a:rPr lang="en-US" sz="1400" u="none" strike="noStrike"/>
                        <a:t>(343)</a:t>
                      </a:r>
                      <a:endParaRPr lang="en-US" sz="1400" b="0" i="0" u="none" strike="noStrike">
                        <a:solidFill>
                          <a:srgbClr val="002060"/>
                        </a:solidFill>
                        <a:latin typeface="Arial"/>
                      </a:endParaRPr>
                    </a:p>
                  </a:txBody>
                  <a:tcPr marL="5959" marR="5959" marT="5959" marB="0" anchor="b"/>
                </a:tc>
              </a:tr>
              <a:tr h="217367">
                <a:tc>
                  <a:txBody>
                    <a:bodyPr/>
                    <a:lstStyle/>
                    <a:p>
                      <a:pPr algn="l" fontAlgn="b"/>
                      <a:r>
                        <a:rPr lang="en-US" sz="1400" u="none" strike="noStrike" dirty="0"/>
                        <a:t>Hess</a:t>
                      </a:r>
                      <a:endParaRPr lang="en-US" sz="1400" b="0" i="0" u="none" strike="noStrike" dirty="0">
                        <a:solidFill>
                          <a:srgbClr val="002060"/>
                        </a:solidFill>
                        <a:latin typeface="Arial"/>
                      </a:endParaRPr>
                    </a:p>
                  </a:txBody>
                  <a:tcPr marL="5959" marR="5959" marT="5959" marB="0" anchor="b"/>
                </a:tc>
                <a:tc>
                  <a:txBody>
                    <a:bodyPr/>
                    <a:lstStyle/>
                    <a:p>
                      <a:pPr algn="r" fontAlgn="b"/>
                      <a:r>
                        <a:rPr lang="en-US" sz="1400" u="none" strike="noStrike"/>
                        <a:t>17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152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(135)</a:t>
                      </a:r>
                      <a:endParaRPr lang="en-US" sz="1400" b="0" i="0" u="none" strike="noStrike">
                        <a:solidFill>
                          <a:srgbClr val="002060"/>
                        </a:solidFill>
                        <a:latin typeface="Arial"/>
                      </a:endParaRPr>
                    </a:p>
                  </a:txBody>
                  <a:tcPr marL="5959" marR="5959" marT="5959" marB="0" anchor="b"/>
                </a:tc>
              </a:tr>
              <a:tr h="213948">
                <a:tc>
                  <a:txBody>
                    <a:bodyPr/>
                    <a:lstStyle/>
                    <a:p>
                      <a:pPr algn="l" fontAlgn="b"/>
                      <a:r>
                        <a:rPr lang="en-US" sz="1400" u="none" strike="noStrike" dirty="0"/>
                        <a:t>Murphy</a:t>
                      </a:r>
                      <a:endParaRPr lang="en-US" sz="1400" b="0" i="0" u="none" strike="noStrike" dirty="0">
                        <a:solidFill>
                          <a:srgbClr val="002060"/>
                        </a:solidFill>
                        <a:latin typeface="Arial"/>
                      </a:endParaRPr>
                    </a:p>
                  </a:txBody>
                  <a:tcPr marL="5959" marR="5959" marT="5959" marB="0" anchor="b"/>
                </a:tc>
                <a:tc>
                  <a:txBody>
                    <a:bodyPr/>
                    <a:lstStyle/>
                    <a:p>
                      <a:pPr algn="r" fontAlgn="b"/>
                      <a:r>
                        <a:rPr lang="en-US" sz="1400" u="none" strike="noStrike" dirty="0"/>
                        <a:t>(4)</a:t>
                      </a:r>
                      <a:endParaRPr lang="en-US" sz="1400" b="0" i="0" u="none" strike="noStrike" dirty="0">
                        <a:solidFill>
                          <a:srgbClr val="002060"/>
                        </a:solidFill>
                        <a:latin typeface="Arial"/>
                      </a:endParaRPr>
                    </a:p>
                  </a:txBody>
                  <a:tcPr marL="5959" marR="5959" marT="5959" marB="0" anchor="b"/>
                </a:tc>
                <a:tc>
                  <a:txBody>
                    <a:bodyPr/>
                    <a:lstStyle/>
                    <a:p>
                      <a:pPr algn="r" fontAlgn="b"/>
                      <a:r>
                        <a:rPr lang="en-US" sz="1400" u="none" strike="noStrike" dirty="0"/>
                        <a:t>141 </a:t>
                      </a:r>
                      <a:endParaRPr lang="en-US" sz="1400" b="0" i="0" u="none" strike="noStrike" dirty="0">
                        <a:solidFill>
                          <a:srgbClr val="002060"/>
                        </a:solidFill>
                        <a:latin typeface="Arial"/>
                      </a:endParaRPr>
                    </a:p>
                  </a:txBody>
                  <a:tcPr marL="5959" marR="5959" marT="5959" marB="0" anchor="b"/>
                </a:tc>
                <a:tc>
                  <a:txBody>
                    <a:bodyPr/>
                    <a:lstStyle/>
                    <a:p>
                      <a:pPr algn="r" fontAlgn="b"/>
                      <a:r>
                        <a:rPr lang="en-US" sz="1400" u="none" strike="noStrike" dirty="0"/>
                        <a:t>(145)</a:t>
                      </a:r>
                      <a:endParaRPr lang="en-US" sz="1400" b="0" i="0" u="none" strike="noStrike" dirty="0">
                        <a:solidFill>
                          <a:srgbClr val="002060"/>
                        </a:solidFill>
                        <a:latin typeface="Arial"/>
                      </a:endParaRPr>
                    </a:p>
                  </a:txBody>
                  <a:tcPr marL="5959" marR="5959" marT="5959" marB="0" anchor="b"/>
                </a:tc>
              </a:tr>
              <a:tr h="261329">
                <a:tc>
                  <a:txBody>
                    <a:bodyPr/>
                    <a:lstStyle/>
                    <a:p>
                      <a:pPr algn="l" fontAlgn="b"/>
                      <a:r>
                        <a:rPr lang="en-US" sz="1400" u="none" strike="noStrike"/>
                        <a:t>Total</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dirty="0"/>
                        <a:t>(2,962)</a:t>
                      </a:r>
                      <a:endParaRPr lang="en-US" sz="1400" b="1" i="0" u="none" strike="noStrike" dirty="0">
                        <a:solidFill>
                          <a:srgbClr val="002060"/>
                        </a:solidFill>
                        <a:latin typeface="Arial"/>
                      </a:endParaRPr>
                    </a:p>
                  </a:txBody>
                  <a:tcPr marL="5959" marR="5959" marT="5959" marB="0" anchor="b"/>
                </a:tc>
              </a:tr>
              <a:tr h="211282">
                <a:tc>
                  <a:txBody>
                    <a:bodyPr/>
                    <a:lstStyle/>
                    <a:p>
                      <a:pPr algn="l" fontAlgn="b"/>
                      <a:r>
                        <a:rPr lang="en-US" sz="1400" u="none" strike="noStrike"/>
                        <a:t> </a:t>
                      </a:r>
                      <a:endParaRPr lang="en-US" sz="1400" b="1" i="1"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1" i="1"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1" i="1"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a:t>Independents</a:t>
                      </a:r>
                      <a:endParaRPr lang="en-US" sz="1400" b="0" i="1"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1" u="none" strike="noStrike">
                        <a:solidFill>
                          <a:srgbClr val="002060"/>
                        </a:solidFill>
                        <a:latin typeface="Arial"/>
                      </a:endParaRPr>
                    </a:p>
                  </a:txBody>
                  <a:tcPr marL="5959" marR="5959" marT="5959" marB="0" anchor="b"/>
                </a:tc>
              </a:tr>
              <a:tr h="211282">
                <a:tc>
                  <a:txBody>
                    <a:bodyPr/>
                    <a:lstStyle/>
                    <a:p>
                      <a:pPr algn="l" fontAlgn="b"/>
                      <a:r>
                        <a:rPr lang="en-US" sz="1400" u="none" strike="noStrike"/>
                        <a:t>Valero</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(111)</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1,312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(1,423)</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a:t>Tesoro</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(123)</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204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(327)</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a:t>Holly*</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(12)</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51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(63)</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a:t>Frontier*</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(49)</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33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(83)</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a:t>Alon*</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(50)</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63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(113)</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a:t>Sunoco</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(114)</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249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(363)</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dirty="0"/>
                        <a:t>Western*</a:t>
                      </a:r>
                      <a:endParaRPr lang="en-US" sz="1400" b="0" i="0" u="none" strike="noStrike" dirty="0">
                        <a:solidFill>
                          <a:srgbClr val="002060"/>
                        </a:solidFill>
                        <a:latin typeface="Arial"/>
                      </a:endParaRPr>
                    </a:p>
                  </a:txBody>
                  <a:tcPr marL="5959" marR="5959" marT="5959" marB="0" anchor="b"/>
                </a:tc>
                <a:tc>
                  <a:txBody>
                    <a:bodyPr/>
                    <a:lstStyle/>
                    <a:p>
                      <a:pPr algn="r" fontAlgn="b"/>
                      <a:r>
                        <a:rPr lang="en-US" sz="1400" u="none" strike="noStrike"/>
                        <a:t>(47)</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33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a:t>(80)</a:t>
                      </a:r>
                      <a:endParaRPr lang="en-US" sz="1400" b="0" i="0" u="none" strike="noStrike">
                        <a:solidFill>
                          <a:srgbClr val="002060"/>
                        </a:solidFill>
                        <a:latin typeface="Arial"/>
                      </a:endParaRPr>
                    </a:p>
                  </a:txBody>
                  <a:tcPr marL="5959" marR="5959" marT="5959" marB="0" anchor="b"/>
                </a:tc>
              </a:tr>
              <a:tr h="274029">
                <a:tc>
                  <a:txBody>
                    <a:bodyPr/>
                    <a:lstStyle/>
                    <a:p>
                      <a:pPr algn="l" fontAlgn="b"/>
                      <a:r>
                        <a:rPr lang="en-US" sz="1400" u="none" strike="noStrike"/>
                        <a:t>Total</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r" fontAlgn="b"/>
                      <a:r>
                        <a:rPr lang="en-US" sz="1400" u="none" strike="noStrike" dirty="0"/>
                        <a:t>(2,452)</a:t>
                      </a:r>
                      <a:endParaRPr lang="en-US" sz="1400" b="1" i="0" u="none" strike="noStrike" dirty="0">
                        <a:solidFill>
                          <a:srgbClr val="002060"/>
                        </a:solidFill>
                        <a:latin typeface="Arial"/>
                      </a:endParaRPr>
                    </a:p>
                  </a:txBody>
                  <a:tcPr marL="5959" marR="5959" marT="5959" marB="0" anchor="b"/>
                </a:tc>
              </a:tr>
              <a:tr h="211282">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0" i="0" u="none" strike="noStrike">
                        <a:solidFill>
                          <a:srgbClr val="002060"/>
                        </a:solidFill>
                        <a:latin typeface="Arial"/>
                      </a:endParaRPr>
                    </a:p>
                  </a:txBody>
                  <a:tcPr marL="5959" marR="5959" marT="5959" marB="0" anchor="b"/>
                </a:tc>
              </a:tr>
              <a:tr h="211282">
                <a:tc>
                  <a:txBody>
                    <a:bodyPr/>
                    <a:lstStyle/>
                    <a:p>
                      <a:pPr algn="l" fontAlgn="b"/>
                      <a:r>
                        <a:rPr lang="en-US" sz="1400" u="none" strike="noStrike" dirty="0"/>
                        <a:t>Total Decline</a:t>
                      </a:r>
                      <a:endParaRPr lang="en-US" sz="1400" b="1" i="0" u="none" strike="noStrike" dirty="0">
                        <a:solidFill>
                          <a:srgbClr val="002060"/>
                        </a:solidFill>
                        <a:latin typeface="Arial"/>
                      </a:endParaRPr>
                    </a:p>
                  </a:txBody>
                  <a:tcPr marL="5959" marR="5959" marT="5959" marB="0" anchor="b"/>
                </a:tc>
                <a:tc>
                  <a:txBody>
                    <a:bodyPr/>
                    <a:lstStyle/>
                    <a:p>
                      <a:pPr algn="l" fontAlgn="b"/>
                      <a:r>
                        <a:rPr lang="en-US" sz="1400" u="none" strike="noStrike"/>
                        <a:t> </a:t>
                      </a:r>
                      <a:endParaRPr lang="en-US" sz="1400" b="1" i="0" u="none" strike="noStrike">
                        <a:solidFill>
                          <a:srgbClr val="002060"/>
                        </a:solidFill>
                        <a:latin typeface="Arial"/>
                      </a:endParaRPr>
                    </a:p>
                  </a:txBody>
                  <a:tcPr marL="5959" marR="5959" marT="5959" marB="0" anchor="b"/>
                </a:tc>
                <a:tc>
                  <a:txBody>
                    <a:bodyPr/>
                    <a:lstStyle/>
                    <a:p>
                      <a:pPr algn="l" fontAlgn="b"/>
                      <a:r>
                        <a:rPr lang="en-US" sz="1400" u="none" strike="noStrike"/>
                        <a:t> </a:t>
                      </a:r>
                      <a:endParaRPr lang="en-US" sz="1400" b="1" i="0" u="none" strike="noStrike">
                        <a:solidFill>
                          <a:srgbClr val="002060"/>
                        </a:solidFill>
                        <a:latin typeface="Arial"/>
                      </a:endParaRPr>
                    </a:p>
                  </a:txBody>
                  <a:tcPr marL="5959" marR="5959" marT="5959" marB="0" anchor="b"/>
                </a:tc>
                <a:tc>
                  <a:txBody>
                    <a:bodyPr/>
                    <a:lstStyle/>
                    <a:p>
                      <a:pPr algn="r" fontAlgn="b"/>
                      <a:r>
                        <a:rPr lang="en-US" sz="1400" u="none" strike="noStrike" dirty="0"/>
                        <a:t>(5,414)</a:t>
                      </a:r>
                      <a:endParaRPr lang="en-US" sz="1400" b="1" i="0" u="none" strike="noStrike" dirty="0">
                        <a:solidFill>
                          <a:srgbClr val="002060"/>
                        </a:solidFill>
                        <a:latin typeface="Arial"/>
                      </a:endParaRPr>
                    </a:p>
                  </a:txBody>
                  <a:tcPr marL="5959" marR="5959" marT="5959" marB="0" anchor="b"/>
                </a:tc>
              </a:tr>
            </a:tbl>
          </a:graphicData>
        </a:graphic>
      </p:graphicFrame>
      <p:sp>
        <p:nvSpPr>
          <p:cNvPr id="12405" name="TextBox 7"/>
          <p:cNvSpPr txBox="1">
            <a:spLocks noChangeArrowheads="1"/>
          </p:cNvSpPr>
          <p:nvPr/>
        </p:nvSpPr>
        <p:spPr bwMode="auto">
          <a:xfrm>
            <a:off x="2438400" y="6096000"/>
            <a:ext cx="3314700" cy="215900"/>
          </a:xfrm>
          <a:prstGeom prst="rect">
            <a:avLst/>
          </a:prstGeom>
          <a:noFill/>
          <a:ln w="9525">
            <a:noFill/>
            <a:miter lim="800000"/>
            <a:headEnd/>
            <a:tailEnd/>
          </a:ln>
        </p:spPr>
        <p:txBody>
          <a:bodyPr>
            <a:spAutoFit/>
          </a:bodyPr>
          <a:lstStyle/>
          <a:p>
            <a:pPr algn="l"/>
            <a:r>
              <a:rPr lang="en-US" sz="800" dirty="0">
                <a:solidFill>
                  <a:srgbClr val="080808"/>
                </a:solidFill>
              </a:rPr>
              <a:t>*4Q09 earnings based on consensus estimates</a:t>
            </a: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267494"/>
            <a:ext cx="9144000" cy="1399032"/>
          </a:xfrm>
        </p:spPr>
        <p:txBody>
          <a:bodyPr>
            <a:normAutofit/>
          </a:bodyPr>
          <a:lstStyle/>
          <a:p>
            <a:r>
              <a:rPr lang="en-US" sz="4000" dirty="0" smtClean="0">
                <a:effectLst/>
              </a:rPr>
              <a:t>Equity</a:t>
            </a:r>
            <a:r>
              <a:rPr lang="en-US" sz="4000" dirty="0" smtClean="0"/>
              <a:t> Values Have Likewise Tanked</a:t>
            </a:r>
          </a:p>
        </p:txBody>
      </p:sp>
      <p:sp>
        <p:nvSpPr>
          <p:cNvPr id="13315" name="Slide Number Placeholder 3"/>
          <p:cNvSpPr>
            <a:spLocks noGrp="1"/>
          </p:cNvSpPr>
          <p:nvPr>
            <p:ph type="sldNum" sz="quarter" idx="4294967295"/>
          </p:nvPr>
        </p:nvSpPr>
        <p:spPr>
          <a:xfrm>
            <a:off x="3657600" y="6217920"/>
            <a:ext cx="1905000" cy="304800"/>
          </a:xfrm>
          <a:noFill/>
        </p:spPr>
        <p:txBody>
          <a:bodyPr/>
          <a:lstStyle/>
          <a:p>
            <a:pPr algn="ctr"/>
            <a:r>
              <a:rPr lang="en-US" sz="1050" dirty="0" smtClean="0">
                <a:latin typeface="Arial" pitchFamily="34" charset="0"/>
                <a:cs typeface="Arial" pitchFamily="34" charset="0"/>
              </a:rPr>
              <a:t>Slide</a:t>
            </a:r>
            <a:r>
              <a:rPr lang="en-US" dirty="0" smtClean="0"/>
              <a:t> </a:t>
            </a:r>
            <a:fld id="{9A72983C-1BF6-4C28-8A75-8A3CAB7EBD2C}" type="slidenum">
              <a:rPr lang="en-US" smtClean="0"/>
              <a:pPr algn="ctr"/>
              <a:t>9</a:t>
            </a:fld>
            <a:endParaRPr lang="en-US" dirty="0" smtClean="0"/>
          </a:p>
        </p:txBody>
      </p:sp>
      <p:graphicFrame>
        <p:nvGraphicFramePr>
          <p:cNvPr id="5" name="Table 4"/>
          <p:cNvGraphicFramePr>
            <a:graphicFrameLocks noGrp="1"/>
          </p:cNvGraphicFramePr>
          <p:nvPr/>
        </p:nvGraphicFramePr>
        <p:xfrm>
          <a:off x="914400" y="1752600"/>
          <a:ext cx="7010400" cy="3886194"/>
        </p:xfrm>
        <a:graphic>
          <a:graphicData uri="http://schemas.openxmlformats.org/drawingml/2006/table">
            <a:tbl>
              <a:tblPr firstRow="1">
                <a:tableStyleId>{3C2FFA5D-87B4-456A-9821-1D502468CF0F}</a:tableStyleId>
              </a:tblPr>
              <a:tblGrid>
                <a:gridCol w="1875570"/>
                <a:gridCol w="1475632"/>
                <a:gridCol w="1103275"/>
                <a:gridCol w="1471035"/>
                <a:gridCol w="1084888"/>
              </a:tblGrid>
              <a:tr h="298938">
                <a:tc>
                  <a:txBody>
                    <a:bodyPr/>
                    <a:lstStyle/>
                    <a:p>
                      <a:pPr algn="l" fontAlgn="b"/>
                      <a:r>
                        <a:rPr lang="en-US" sz="1600" u="none" strike="noStrike" dirty="0"/>
                        <a:t> </a:t>
                      </a:r>
                      <a:endParaRPr lang="en-US" sz="1600" b="1" i="0" u="none" strike="noStrike" dirty="0">
                        <a:solidFill>
                          <a:srgbClr val="FFFFFF"/>
                        </a:solidFill>
                        <a:latin typeface="Arial"/>
                      </a:endParaRPr>
                    </a:p>
                  </a:txBody>
                  <a:tcPr marL="9525" marR="9525" marT="952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u="none" strike="noStrike" dirty="0"/>
                        <a:t> </a:t>
                      </a:r>
                      <a:r>
                        <a:rPr lang="en-US" sz="1600" u="none" strike="noStrike" dirty="0" smtClean="0"/>
                        <a:t>Peak Date</a:t>
                      </a:r>
                      <a:endParaRPr lang="en-US" sz="1600" b="1" i="0" u="none" strike="noStrike" dirty="0" smtClean="0">
                        <a:solidFill>
                          <a:srgbClr val="FFFFFF"/>
                        </a:solidFill>
                        <a:latin typeface="Arial"/>
                      </a:endParaRPr>
                    </a:p>
                  </a:txBody>
                  <a:tcPr marL="9525" marR="9525" marT="9525" marB="0" anchor="b"/>
                </a:tc>
                <a:tc>
                  <a:txBody>
                    <a:bodyPr/>
                    <a:lstStyle/>
                    <a:p>
                      <a:pPr algn="r" fontAlgn="b"/>
                      <a:r>
                        <a:rPr lang="en-US" sz="1600" u="none" strike="noStrike" dirty="0"/>
                        <a:t> </a:t>
                      </a:r>
                      <a:r>
                        <a:rPr lang="en-US" sz="1600" u="none" strike="noStrike" dirty="0" smtClean="0"/>
                        <a:t>Peak</a:t>
                      </a:r>
                      <a:endParaRPr lang="en-US" sz="1600" b="1" i="0" u="none" strike="noStrike" dirty="0">
                        <a:solidFill>
                          <a:srgbClr val="FFFFFF"/>
                        </a:solidFill>
                        <a:latin typeface="Arial"/>
                      </a:endParaRPr>
                    </a:p>
                  </a:txBody>
                  <a:tcPr marL="9525" marR="9525" marT="952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u="none" strike="noStrike" dirty="0"/>
                        <a:t> </a:t>
                      </a:r>
                      <a:r>
                        <a:rPr lang="en-US" sz="1600" u="none" strike="noStrike" dirty="0" smtClean="0"/>
                        <a:t>Feb.</a:t>
                      </a:r>
                      <a:r>
                        <a:rPr lang="en-US" sz="1600" u="none" strike="noStrike" baseline="0" dirty="0" smtClean="0"/>
                        <a:t> </a:t>
                      </a:r>
                      <a:r>
                        <a:rPr lang="en-US" sz="1600" u="none" strike="noStrike" dirty="0" smtClean="0"/>
                        <a:t>2010</a:t>
                      </a:r>
                      <a:endParaRPr lang="en-US" sz="1600" b="1" i="0" u="none" strike="noStrike" dirty="0" smtClean="0">
                        <a:solidFill>
                          <a:srgbClr val="FFFFFF"/>
                        </a:solidFill>
                        <a:latin typeface="Arial"/>
                      </a:endParaRPr>
                    </a:p>
                  </a:txBody>
                  <a:tcPr marL="9525" marR="9525" marT="952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u="none" strike="noStrike" dirty="0"/>
                        <a:t> </a:t>
                      </a:r>
                      <a:r>
                        <a:rPr lang="en-US" sz="1600" u="none" strike="noStrike" dirty="0" smtClean="0"/>
                        <a:t>Decline</a:t>
                      </a:r>
                      <a:endParaRPr lang="en-US" sz="1600" b="1" i="0" u="none" strike="noStrike" dirty="0" smtClean="0">
                        <a:solidFill>
                          <a:srgbClr val="FFFFFF"/>
                        </a:solidFill>
                        <a:latin typeface="Arial"/>
                      </a:endParaRPr>
                    </a:p>
                  </a:txBody>
                  <a:tcPr marL="9525" marR="9525" marT="9525" marB="0" anchor="b"/>
                </a:tc>
              </a:tr>
              <a:tr h="298938">
                <a:tc>
                  <a:txBody>
                    <a:bodyPr/>
                    <a:lstStyle/>
                    <a:p>
                      <a:pPr algn="l" fontAlgn="b"/>
                      <a:r>
                        <a:rPr lang="en-US" sz="1600" u="none" strike="noStrike" dirty="0"/>
                        <a:t> </a:t>
                      </a:r>
                      <a:endParaRPr lang="en-US" sz="1600" b="1" i="1" u="none" strike="noStrike" dirty="0">
                        <a:solidFill>
                          <a:srgbClr val="000000"/>
                        </a:solidFill>
                        <a:latin typeface="Arial"/>
                      </a:endParaRPr>
                    </a:p>
                  </a:txBody>
                  <a:tcPr marL="9525" marR="9525" marT="9525" marB="0" anchor="b"/>
                </a:tc>
                <a:tc>
                  <a:txBody>
                    <a:bodyPr/>
                    <a:lstStyle/>
                    <a:p>
                      <a:pPr algn="l" fontAlgn="b"/>
                      <a:r>
                        <a:rPr lang="en-US" sz="1600" u="none" strike="noStrike"/>
                        <a:t> </a:t>
                      </a:r>
                      <a:endParaRPr lang="en-US" sz="1600" b="1" i="1" u="none" strike="noStrike">
                        <a:solidFill>
                          <a:srgbClr val="000000"/>
                        </a:solidFill>
                        <a:latin typeface="Arial"/>
                      </a:endParaRPr>
                    </a:p>
                  </a:txBody>
                  <a:tcPr marL="9525" marR="9525" marT="9525" marB="0" anchor="b"/>
                </a:tc>
                <a:tc>
                  <a:txBody>
                    <a:bodyPr/>
                    <a:lstStyle/>
                    <a:p>
                      <a:pPr algn="l" fontAlgn="b"/>
                      <a:r>
                        <a:rPr lang="en-US" sz="1600" u="none" strike="noStrike" dirty="0"/>
                        <a:t> </a:t>
                      </a:r>
                      <a:endParaRPr lang="en-US" sz="1600" b="1" i="1" u="none" strike="noStrike" dirty="0">
                        <a:solidFill>
                          <a:srgbClr val="000000"/>
                        </a:solidFill>
                        <a:latin typeface="Arial"/>
                      </a:endParaRPr>
                    </a:p>
                  </a:txBody>
                  <a:tcPr marL="9525" marR="9525" marT="9525" marB="0" anchor="b"/>
                </a:tc>
                <a:tc>
                  <a:txBody>
                    <a:bodyPr/>
                    <a:lstStyle/>
                    <a:p>
                      <a:pPr algn="l" fontAlgn="b"/>
                      <a:r>
                        <a:rPr lang="en-US" sz="1600" u="none" strike="noStrike"/>
                        <a:t> </a:t>
                      </a:r>
                      <a:endParaRPr lang="en-US" sz="1600" b="1" i="1"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0" i="0" u="none" strike="noStrike">
                        <a:solidFill>
                          <a:srgbClr val="000000"/>
                        </a:solidFill>
                        <a:latin typeface="Arial"/>
                      </a:endParaRPr>
                    </a:p>
                  </a:txBody>
                  <a:tcPr marL="9525" marR="9525" marT="9525" marB="0" anchor="b"/>
                </a:tc>
              </a:tr>
              <a:tr h="298938">
                <a:tc>
                  <a:txBody>
                    <a:bodyPr/>
                    <a:lstStyle/>
                    <a:p>
                      <a:pPr algn="l" fontAlgn="b"/>
                      <a:r>
                        <a:rPr lang="en-US" sz="1600" u="none" strike="noStrike"/>
                        <a:t>S&amp;P 500</a:t>
                      </a:r>
                      <a:endParaRPr lang="en-US" sz="1600" b="0" i="1" u="none" strike="noStrike">
                        <a:solidFill>
                          <a:srgbClr val="000000"/>
                        </a:solidFill>
                        <a:latin typeface="Arial"/>
                      </a:endParaRPr>
                    </a:p>
                  </a:txBody>
                  <a:tcPr marL="9525" marR="9525" marT="9525" marB="0" anchor="b"/>
                </a:tc>
                <a:tc>
                  <a:txBody>
                    <a:bodyPr/>
                    <a:lstStyle/>
                    <a:p>
                      <a:pPr algn="r" fontAlgn="b"/>
                      <a:r>
                        <a:rPr lang="en-US" sz="1600" u="none" strike="noStrike"/>
                        <a:t>Oct-07</a:t>
                      </a:r>
                      <a:endParaRPr lang="en-US" sz="1600" b="0" i="1" u="none" strike="noStrike">
                        <a:solidFill>
                          <a:srgbClr val="000000"/>
                        </a:solidFill>
                        <a:latin typeface="Arial"/>
                      </a:endParaRPr>
                    </a:p>
                  </a:txBody>
                  <a:tcPr marL="9525" marR="9525" marT="9525" marB="0" anchor="b"/>
                </a:tc>
                <a:tc>
                  <a:txBody>
                    <a:bodyPr/>
                    <a:lstStyle/>
                    <a:p>
                      <a:pPr algn="r" fontAlgn="b"/>
                      <a:r>
                        <a:rPr lang="en-US" sz="1600" u="none" strike="noStrike"/>
                        <a:t>1,561 </a:t>
                      </a:r>
                      <a:endParaRPr lang="en-US" sz="1600" b="0" i="1" u="none" strike="noStrike">
                        <a:solidFill>
                          <a:srgbClr val="000000"/>
                        </a:solidFill>
                        <a:latin typeface="Arial"/>
                      </a:endParaRPr>
                    </a:p>
                  </a:txBody>
                  <a:tcPr marL="9525" marR="9525" marT="9525" marB="0" anchor="b"/>
                </a:tc>
                <a:tc>
                  <a:txBody>
                    <a:bodyPr/>
                    <a:lstStyle/>
                    <a:p>
                      <a:pPr algn="r" fontAlgn="b"/>
                      <a:r>
                        <a:rPr lang="en-US" sz="1600" u="none" strike="noStrike"/>
                        <a:t>1,066 </a:t>
                      </a:r>
                      <a:endParaRPr lang="en-US" sz="1600" b="0" i="1" u="none" strike="noStrike">
                        <a:solidFill>
                          <a:srgbClr val="000000"/>
                        </a:solidFill>
                        <a:latin typeface="Arial"/>
                      </a:endParaRPr>
                    </a:p>
                  </a:txBody>
                  <a:tcPr marL="9525" marR="9525" marT="9525" marB="0" anchor="b"/>
                </a:tc>
                <a:tc>
                  <a:txBody>
                    <a:bodyPr/>
                    <a:lstStyle/>
                    <a:p>
                      <a:pPr algn="r" fontAlgn="b"/>
                      <a:r>
                        <a:rPr lang="en-US" sz="1600" u="none" strike="noStrike"/>
                        <a:t>-32%</a:t>
                      </a:r>
                      <a:endParaRPr lang="en-US" sz="1600" b="0" i="1" u="none" strike="noStrike">
                        <a:solidFill>
                          <a:srgbClr val="000000"/>
                        </a:solidFill>
                        <a:latin typeface="Arial"/>
                      </a:endParaRPr>
                    </a:p>
                  </a:txBody>
                  <a:tcPr marL="9525" marR="9525" marT="9525" marB="0" anchor="b"/>
                </a:tc>
              </a:tr>
              <a:tr h="298938">
                <a:tc>
                  <a:txBody>
                    <a:bodyPr/>
                    <a:lstStyle/>
                    <a:p>
                      <a:pPr algn="l" fontAlgn="b"/>
                      <a:r>
                        <a:rPr lang="en-US" sz="1600" u="none" strike="noStrike"/>
                        <a:t> </a:t>
                      </a:r>
                      <a:endParaRPr lang="en-US" sz="1600" b="0" i="1"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0" i="1"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0" i="1"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0" i="1"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0" i="1" u="none" strike="noStrike">
                        <a:solidFill>
                          <a:srgbClr val="000000"/>
                        </a:solidFill>
                        <a:latin typeface="Arial"/>
                      </a:endParaRPr>
                    </a:p>
                  </a:txBody>
                  <a:tcPr marL="9525" marR="9525" marT="9525" marB="0" anchor="b"/>
                </a:tc>
              </a:tr>
              <a:tr h="298938">
                <a:tc>
                  <a:txBody>
                    <a:bodyPr/>
                    <a:lstStyle/>
                    <a:p>
                      <a:pPr algn="l" fontAlgn="b"/>
                      <a:r>
                        <a:rPr lang="en-US" sz="1600" u="none" strike="noStrike"/>
                        <a:t>Valero</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Jun-07</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73.86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17.80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-76%</a:t>
                      </a:r>
                      <a:endParaRPr lang="en-US" sz="1600" b="0" i="0" u="none" strike="noStrike">
                        <a:solidFill>
                          <a:srgbClr val="000000"/>
                        </a:solidFill>
                        <a:latin typeface="Arial"/>
                      </a:endParaRPr>
                    </a:p>
                  </a:txBody>
                  <a:tcPr marL="9525" marR="9525" marT="9525" marB="0" anchor="b"/>
                </a:tc>
              </a:tr>
              <a:tr h="298938">
                <a:tc>
                  <a:txBody>
                    <a:bodyPr/>
                    <a:lstStyle/>
                    <a:p>
                      <a:pPr algn="l" fontAlgn="b"/>
                      <a:r>
                        <a:rPr lang="en-US" sz="1600" u="none" strike="noStrike"/>
                        <a:t>Tesoro</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May-07</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61.88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11.81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-81%</a:t>
                      </a:r>
                      <a:endParaRPr lang="en-US" sz="1600" b="0" i="0" u="none" strike="noStrike">
                        <a:solidFill>
                          <a:srgbClr val="000000"/>
                        </a:solidFill>
                        <a:latin typeface="Arial"/>
                      </a:endParaRPr>
                    </a:p>
                  </a:txBody>
                  <a:tcPr marL="9525" marR="9525" marT="9525" marB="0" anchor="b"/>
                </a:tc>
              </a:tr>
              <a:tr h="298938">
                <a:tc>
                  <a:txBody>
                    <a:bodyPr/>
                    <a:lstStyle/>
                    <a:p>
                      <a:pPr algn="l" fontAlgn="b"/>
                      <a:r>
                        <a:rPr lang="en-US" sz="1600" u="none" strike="noStrike"/>
                        <a:t>Holly</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Jun-07</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74.19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26.59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-64%</a:t>
                      </a:r>
                      <a:endParaRPr lang="en-US" sz="1600" b="0" i="0" u="none" strike="noStrike">
                        <a:solidFill>
                          <a:srgbClr val="000000"/>
                        </a:solidFill>
                        <a:latin typeface="Arial"/>
                      </a:endParaRPr>
                    </a:p>
                  </a:txBody>
                  <a:tcPr marL="9525" marR="9525" marT="9525" marB="0" anchor="b"/>
                </a:tc>
              </a:tr>
              <a:tr h="298938">
                <a:tc>
                  <a:txBody>
                    <a:bodyPr/>
                    <a:lstStyle/>
                    <a:p>
                      <a:pPr algn="l" fontAlgn="b"/>
                      <a:r>
                        <a:rPr lang="en-US" sz="1600" u="none" strike="noStrike"/>
                        <a:t>Frontier</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Oct-07</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45.79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12.48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-73%</a:t>
                      </a:r>
                      <a:endParaRPr lang="en-US" sz="1600" b="0" i="0" u="none" strike="noStrike">
                        <a:solidFill>
                          <a:srgbClr val="000000"/>
                        </a:solidFill>
                        <a:latin typeface="Arial"/>
                      </a:endParaRPr>
                    </a:p>
                  </a:txBody>
                  <a:tcPr marL="9525" marR="9525" marT="9525" marB="0" anchor="b"/>
                </a:tc>
              </a:tr>
              <a:tr h="298938">
                <a:tc>
                  <a:txBody>
                    <a:bodyPr/>
                    <a:lstStyle/>
                    <a:p>
                      <a:pPr algn="l" fontAlgn="b"/>
                      <a:r>
                        <a:rPr lang="en-US" sz="1600" u="none" strike="noStrike"/>
                        <a:t>Alon</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Jul-07</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46.11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6.77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-85%</a:t>
                      </a:r>
                      <a:endParaRPr lang="en-US" sz="1600" b="0" i="0" u="none" strike="noStrike">
                        <a:solidFill>
                          <a:srgbClr val="000000"/>
                        </a:solidFill>
                        <a:latin typeface="Arial"/>
                      </a:endParaRPr>
                    </a:p>
                  </a:txBody>
                  <a:tcPr marL="9525" marR="9525" marT="9525" marB="0" anchor="b"/>
                </a:tc>
              </a:tr>
              <a:tr h="298938">
                <a:tc>
                  <a:txBody>
                    <a:bodyPr/>
                    <a:lstStyle/>
                    <a:p>
                      <a:pPr algn="l" fontAlgn="b"/>
                      <a:r>
                        <a:rPr lang="en-US" sz="1600" u="none" strike="noStrike"/>
                        <a:t>Sunoco</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Jan-06</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95.20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25.50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-73%</a:t>
                      </a:r>
                      <a:endParaRPr lang="en-US" sz="1600" b="0" i="0" u="none" strike="noStrike">
                        <a:solidFill>
                          <a:srgbClr val="000000"/>
                        </a:solidFill>
                        <a:latin typeface="Arial"/>
                      </a:endParaRPr>
                    </a:p>
                  </a:txBody>
                  <a:tcPr marL="9525" marR="9525" marT="9525" marB="0" anchor="b"/>
                </a:tc>
              </a:tr>
              <a:tr h="298938">
                <a:tc>
                  <a:txBody>
                    <a:bodyPr/>
                    <a:lstStyle/>
                    <a:p>
                      <a:pPr algn="l" fontAlgn="b"/>
                      <a:r>
                        <a:rPr lang="en-US" sz="1600" u="none" strike="noStrike"/>
                        <a:t>Western</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Jul-07</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62.66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4.17 </a:t>
                      </a:r>
                      <a:endParaRPr lang="en-US" sz="1600" b="0" i="0" u="none" strike="noStrike">
                        <a:solidFill>
                          <a:srgbClr val="000000"/>
                        </a:solidFill>
                        <a:latin typeface="Arial"/>
                      </a:endParaRPr>
                    </a:p>
                  </a:txBody>
                  <a:tcPr marL="9525" marR="9525" marT="9525" marB="0" anchor="b"/>
                </a:tc>
                <a:tc>
                  <a:txBody>
                    <a:bodyPr/>
                    <a:lstStyle/>
                    <a:p>
                      <a:pPr algn="r" fontAlgn="b"/>
                      <a:r>
                        <a:rPr lang="en-US" sz="1600" u="none" strike="noStrike"/>
                        <a:t>-93%</a:t>
                      </a:r>
                      <a:endParaRPr lang="en-US" sz="1600" b="0" i="0" u="none" strike="noStrike">
                        <a:solidFill>
                          <a:srgbClr val="000000"/>
                        </a:solidFill>
                        <a:latin typeface="Arial"/>
                      </a:endParaRPr>
                    </a:p>
                  </a:txBody>
                  <a:tcPr marL="9525" marR="9525" marT="9525" marB="0" anchor="b"/>
                </a:tc>
              </a:tr>
              <a:tr h="298938">
                <a:tc>
                  <a:txBody>
                    <a:bodyPr/>
                    <a:lstStyle/>
                    <a:p>
                      <a:pPr algn="l" fontAlgn="b"/>
                      <a:r>
                        <a:rPr lang="en-US" sz="1600" u="none" strike="noStrike"/>
                        <a:t> </a:t>
                      </a:r>
                      <a:endParaRPr lang="en-US" sz="1600" b="0" i="0"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0" i="0"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0" i="0"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0" i="0"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0" i="0" u="none" strike="noStrike">
                        <a:solidFill>
                          <a:srgbClr val="000000"/>
                        </a:solidFill>
                        <a:latin typeface="Arial"/>
                      </a:endParaRPr>
                    </a:p>
                  </a:txBody>
                  <a:tcPr marL="9525" marR="9525" marT="9525" marB="0" anchor="b"/>
                </a:tc>
              </a:tr>
              <a:tr h="298938">
                <a:tc>
                  <a:txBody>
                    <a:bodyPr/>
                    <a:lstStyle/>
                    <a:p>
                      <a:pPr algn="l" fontAlgn="b"/>
                      <a:r>
                        <a:rPr lang="en-US" sz="1600" u="none" strike="noStrike"/>
                        <a:t>Avg. Decline</a:t>
                      </a:r>
                      <a:endParaRPr lang="en-US" sz="1600" b="1" i="0"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1" i="0"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1" i="0" u="none" strike="noStrike">
                        <a:solidFill>
                          <a:srgbClr val="000000"/>
                        </a:solidFill>
                        <a:latin typeface="Arial"/>
                      </a:endParaRPr>
                    </a:p>
                  </a:txBody>
                  <a:tcPr marL="9525" marR="9525" marT="9525" marB="0" anchor="b"/>
                </a:tc>
                <a:tc>
                  <a:txBody>
                    <a:bodyPr/>
                    <a:lstStyle/>
                    <a:p>
                      <a:pPr algn="l" fontAlgn="b"/>
                      <a:r>
                        <a:rPr lang="en-US" sz="1600" u="none" strike="noStrike"/>
                        <a:t> </a:t>
                      </a:r>
                      <a:endParaRPr lang="en-US" sz="1600" b="1" i="0" u="none" strike="noStrike">
                        <a:solidFill>
                          <a:srgbClr val="000000"/>
                        </a:solidFill>
                        <a:latin typeface="Arial"/>
                      </a:endParaRPr>
                    </a:p>
                  </a:txBody>
                  <a:tcPr marL="9525" marR="9525" marT="9525" marB="0" anchor="b"/>
                </a:tc>
                <a:tc>
                  <a:txBody>
                    <a:bodyPr/>
                    <a:lstStyle/>
                    <a:p>
                      <a:pPr algn="r" fontAlgn="b"/>
                      <a:r>
                        <a:rPr lang="en-US" sz="1600" u="none" strike="noStrike" dirty="0"/>
                        <a:t>-78%</a:t>
                      </a:r>
                      <a:endParaRPr lang="en-US" sz="1600" b="1" i="0" u="none" strike="noStrike" dirty="0">
                        <a:solidFill>
                          <a:srgbClr val="000000"/>
                        </a:solidFill>
                        <a:latin typeface="Arial"/>
                      </a:endParaRPr>
                    </a:p>
                  </a:txBody>
                  <a:tcPr marL="9525" marR="9525" marT="9525" marB="0" anchor="b"/>
                </a:tc>
              </a:tr>
            </a:tbl>
          </a:graphicData>
        </a:graphic>
      </p:graphicFrame>
      <p:sp>
        <p:nvSpPr>
          <p:cNvPr id="6" name="TextBox 5"/>
          <p:cNvSpPr txBox="1"/>
          <p:nvPr/>
        </p:nvSpPr>
        <p:spPr>
          <a:xfrm>
            <a:off x="914400" y="5638800"/>
            <a:ext cx="2653099" cy="369332"/>
          </a:xfrm>
          <a:prstGeom prst="rect">
            <a:avLst/>
          </a:prstGeom>
          <a:noFill/>
        </p:spPr>
        <p:txBody>
          <a:bodyPr wrap="none" rtlCol="0">
            <a:spAutoFit/>
          </a:bodyPr>
          <a:lstStyle/>
          <a:p>
            <a:r>
              <a:rPr lang="en-US" sz="1200" dirty="0" smtClean="0">
                <a:solidFill>
                  <a:schemeClr val="bg1"/>
                </a:solidFill>
                <a:latin typeface="Arial" pitchFamily="34" charset="0"/>
                <a:cs typeface="Arial" pitchFamily="34" charset="0"/>
              </a:rPr>
              <a:t>Note: Feb. 2010 data taken 2/11/10</a:t>
            </a:r>
            <a:r>
              <a:rPr lang="en-US" dirty="0" smtClean="0">
                <a:solidFill>
                  <a:schemeClr val="bg1"/>
                </a:solidFill>
              </a:rPr>
              <a:t>.</a:t>
            </a:r>
            <a:endParaRPr lang="en-US" dirty="0">
              <a:solidFill>
                <a:schemeClr val="bg1"/>
              </a:solidFill>
            </a:endParaRPr>
          </a:p>
        </p:txBody>
      </p:sp>
    </p:spTree>
  </p:cSld>
  <p:clrMapOvr>
    <a:masterClrMapping/>
  </p:clrMapOvr>
  <p:transition advClick="0"/>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Sunset over Bea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Ver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2666</TotalTime>
  <Words>2994</Words>
  <Application>Microsoft Office PowerPoint</Application>
  <PresentationFormat>On-screen Show (4:3)</PresentationFormat>
  <Paragraphs>929</Paragraphs>
  <Slides>66</Slides>
  <Notes>66</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66</vt:i4>
      </vt:variant>
    </vt:vector>
  </HeadingPairs>
  <TitlesOfParts>
    <vt:vector size="71" baseType="lpstr">
      <vt:lpstr>Sunset over Beach</vt:lpstr>
      <vt:lpstr>Custom Design</vt:lpstr>
      <vt:lpstr>Verve</vt:lpstr>
      <vt:lpstr>Worksheet</vt:lpstr>
      <vt:lpstr>Microsoft Office Excel 97-2003 Worksheet</vt:lpstr>
      <vt:lpstr>Slide 1</vt:lpstr>
      <vt:lpstr>Turner, Mason &amp; Company</vt:lpstr>
      <vt:lpstr>Tonight’s Agenda</vt:lpstr>
      <vt:lpstr> </vt:lpstr>
      <vt:lpstr>Can Refining Get Any Worse?</vt:lpstr>
      <vt:lpstr>Investment Community’s Views</vt:lpstr>
      <vt:lpstr>Industry Views – not much better</vt:lpstr>
      <vt:lpstr>Downstream Earnings Have Collapsed</vt:lpstr>
      <vt:lpstr>Equity Values Have Likewise Tanked</vt:lpstr>
      <vt:lpstr>Margins Off Sharply From “Golden Age Levels”</vt:lpstr>
      <vt:lpstr>Gross Margin Decline Even Greater</vt:lpstr>
      <vt:lpstr>Product Demand Has Fallen Sharply</vt:lpstr>
      <vt:lpstr>While Refining Capacity Grows</vt:lpstr>
      <vt:lpstr>Utilization Rates At Early ‘90 Levels</vt:lpstr>
      <vt:lpstr>Capacity Will Keep Growing From  “Golden Age” Projects</vt:lpstr>
      <vt:lpstr>Fall In Heavy Crude Discounts Hurts Deep Conversion US Refiners</vt:lpstr>
      <vt:lpstr>U.S. Refineries Shuttered So Far</vt:lpstr>
      <vt:lpstr>More Regulations Could Be “Final Nail in Coffin”</vt:lpstr>
      <vt:lpstr> </vt:lpstr>
      <vt:lpstr>Looks Like Late 70’s and Early 80’s?</vt:lpstr>
      <vt:lpstr>Followed by “Dark Ages”</vt:lpstr>
      <vt:lpstr>Refining Returns Stayed Below 10%</vt:lpstr>
      <vt:lpstr>Refineries Sold For “Pennies on the Dollar”</vt:lpstr>
      <vt:lpstr>Followed by “Dark Ages”</vt:lpstr>
      <vt:lpstr>Refining Surplus Caused Low Utilizations</vt:lpstr>
      <vt:lpstr>Followed by “Dark Ages”</vt:lpstr>
      <vt:lpstr>US Gulf Coast Refining Margins</vt:lpstr>
      <vt:lpstr> </vt:lpstr>
      <vt:lpstr>  </vt:lpstr>
      <vt:lpstr>US Industry Structural Changes – Independents Rule</vt:lpstr>
      <vt:lpstr>Top 10 Refiners – Current vs. 1994</vt:lpstr>
      <vt:lpstr>The Evolution of a Powerhouse</vt:lpstr>
      <vt:lpstr>U.S. Industry Structural Changes – More Competitive Refineries</vt:lpstr>
      <vt:lpstr>Improvements in U.S. Refining System</vt:lpstr>
      <vt:lpstr>U.S. Industry Structural Changes – More Competitive Refineries</vt:lpstr>
      <vt:lpstr>U.S. Refiners Are The Most Complex</vt:lpstr>
      <vt:lpstr>U.S. Industry Structural Changes – More Competitive Refineries</vt:lpstr>
      <vt:lpstr>Onerous Carbon Regs Now Less Likely</vt:lpstr>
      <vt:lpstr>Alternative Fuels Impact Limited for Next 15 Years</vt:lpstr>
      <vt:lpstr>Energy Markets No Longer U.S. Centric</vt:lpstr>
      <vt:lpstr>Developing  World To Provide Growth</vt:lpstr>
      <vt:lpstr>Situation Much Different Than Before</vt:lpstr>
      <vt:lpstr>Less Capacity Growth by Mid-Decade</vt:lpstr>
      <vt:lpstr>2010 Capex Reduced </vt:lpstr>
      <vt:lpstr>Less Capacity Growth by Mid-Decade</vt:lpstr>
      <vt:lpstr>Asian Expansion For Regional Demand  – No Excess To Export</vt:lpstr>
      <vt:lpstr>Market To Tighten By 2016</vt:lpstr>
      <vt:lpstr> </vt:lpstr>
      <vt:lpstr>It’s Tough to Do</vt:lpstr>
      <vt:lpstr>TM&amp;C Crude And Refined Products Outlook</vt:lpstr>
      <vt:lpstr>Key Questions</vt:lpstr>
      <vt:lpstr>Economic &amp; Demand Assumptions</vt:lpstr>
      <vt:lpstr>Product Demand Outlook   (Total - MMBPD)</vt:lpstr>
      <vt:lpstr>Product Demand Outlook   (Total Growth Increase - MMBPD)</vt:lpstr>
      <vt:lpstr>Crude Oil Outlook</vt:lpstr>
      <vt:lpstr>Product Supply Outlook</vt:lpstr>
      <vt:lpstr>Refinery Construction Outlook   (Total Capacity Increase - MMBPD)</vt:lpstr>
      <vt:lpstr>Refinery Rationalization – U.S.</vt:lpstr>
      <vt:lpstr>Refinery Rationalization – World</vt:lpstr>
      <vt:lpstr>TM&amp;C Price and Margin Outlook   ($/B)</vt:lpstr>
      <vt:lpstr>TM&amp;C/EIG World Crude Oil Outlook </vt:lpstr>
      <vt:lpstr>World Crude Oil Outlook 2010-2020 Key Conclusions</vt:lpstr>
      <vt:lpstr>World Crude Oil Outlook 2010-2020 Key Conclusions</vt:lpstr>
      <vt:lpstr>Final Thoughts</vt:lpstr>
      <vt:lpstr>Final Thoughts (cont.)</vt:lpstr>
      <vt:lpstr>Presenter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barksdalec</dc:creator>
  <cp:lastModifiedBy>louise burke</cp:lastModifiedBy>
  <cp:revision>222</cp:revision>
  <dcterms:created xsi:type="dcterms:W3CDTF">2010-02-18T17:15:07Z</dcterms:created>
  <dcterms:modified xsi:type="dcterms:W3CDTF">2010-02-22T16:21:00Z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TC300012241033</vt:lpwstr>
  </property>
</Properties>
</file>